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65" r:id="rId4"/>
    <p:sldId id="269" r:id="rId5"/>
    <p:sldId id="259" r:id="rId6"/>
    <p:sldId id="261" r:id="rId7"/>
    <p:sldId id="262" r:id="rId8"/>
    <p:sldId id="277" r:id="rId9"/>
    <p:sldId id="263" r:id="rId10"/>
    <p:sldId id="264" r:id="rId11"/>
    <p:sldId id="260" r:id="rId12"/>
    <p:sldId id="271" r:id="rId13"/>
    <p:sldId id="266" r:id="rId14"/>
    <p:sldId id="272" r:id="rId15"/>
    <p:sldId id="267" r:id="rId16"/>
    <p:sldId id="275" r:id="rId17"/>
    <p:sldId id="274" r:id="rId18"/>
    <p:sldId id="276" r:id="rId19"/>
    <p:sldId id="270" r:id="rId20"/>
    <p:sldId id="258" r:id="rId21"/>
    <p:sldId id="273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605" autoAdjust="0"/>
    <p:restoredTop sz="92924" autoAdjust="0"/>
  </p:normalViewPr>
  <p:slideViewPr>
    <p:cSldViewPr snapToGrid="0">
      <p:cViewPr varScale="1">
        <p:scale>
          <a:sx n="77" d="100"/>
          <a:sy n="77" d="100"/>
        </p:scale>
        <p:origin x="126" y="5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299053-DB97-47E9-A4B3-500162653FBF}" type="datetimeFigureOut">
              <a:rPr lang="en-US" smtClean="0"/>
              <a:t>9/19/2018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4CF5A3-BAE2-4A74-8FB3-5868FC79B3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2271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4CF5A3-BAE2-4A74-8FB3-5868FC79B3E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2374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4CF5A3-BAE2-4A74-8FB3-5868FC79B3E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891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4CF5A3-BAE2-4A74-8FB3-5868FC79B3E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6628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4CF5A3-BAE2-4A74-8FB3-5868FC79B3E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1195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4D7686-7A51-4BE1-875F-CD6EF979A4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78BDF9-C297-44E6-B470-FCB7CEB96D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B37A4A-83B8-4FA1-96E6-E936E4690A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B2F0A-8324-4208-AF8B-B09E4CFA67EA}" type="datetimeFigureOut">
              <a:rPr lang="en-US" smtClean="0"/>
              <a:t>9/19/2018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C64647-9C7B-4050-80E1-91495DCDE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ACA3C4-2D18-410B-8489-AE6FD7337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F163B-018F-4978-88E4-A4850F6A57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9578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BF513-A4C6-4D9D-82F8-425AC2A672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01BA765-C8A8-4FC8-9ED7-B6C1B22DDC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EAAF7E-CC86-4E6F-A3FC-574F254FBF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B2F0A-8324-4208-AF8B-B09E4CFA67EA}" type="datetimeFigureOut">
              <a:rPr lang="en-US" smtClean="0"/>
              <a:t>9/19/2018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15B7DC-7214-4D9F-898E-CDDF416031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6EA5CC-223E-46C4-A383-360521BCD0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F163B-018F-4978-88E4-A4850F6A57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4243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6151C93-3FAD-4C89-ADAC-97003BED344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3B19E3D-6852-48D1-90EE-6126BA0CA9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C72CA9-3312-4976-A7DD-E0785CA855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B2F0A-8324-4208-AF8B-B09E4CFA67EA}" type="datetimeFigureOut">
              <a:rPr lang="en-US" smtClean="0"/>
              <a:t>9/19/2018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7441C3-EC64-43B0-A3FC-D104DF0763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941C29-1956-47AC-A238-2BFC67B210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F163B-018F-4978-88E4-A4850F6A57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2439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6AC740-4A51-41BD-BA83-C0FA05500B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B6F4B4-E090-4BE2-AB45-6B725BA617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A154B7-AB87-4831-8F1A-8D7A4CDE2F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B2F0A-8324-4208-AF8B-B09E4CFA67EA}" type="datetimeFigureOut">
              <a:rPr lang="en-US" smtClean="0"/>
              <a:t>9/19/2018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E48315-621B-4546-ADB9-F35348E0D1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56410A-D62B-4938-A587-A177557978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F163B-018F-4978-88E4-A4850F6A57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6008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53F8F3-8C2B-41AD-8D86-2765D7A58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472F2E-26B6-416D-B182-54ADC50E11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BF19B1-6E84-42C1-807F-7A17CD2B3F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B2F0A-8324-4208-AF8B-B09E4CFA67EA}" type="datetimeFigureOut">
              <a:rPr lang="en-US" smtClean="0"/>
              <a:t>9/19/2018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032618-9D78-48A0-98E1-0EB5963600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E8BBDD-FA74-4A45-901A-3845EA99D1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F163B-018F-4978-88E4-A4850F6A57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1547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85ACDA-5BE6-4AEC-8100-708954378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8ADE4C-D6E4-4264-99FF-EC46C418948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F5604E-A34D-4756-A0F3-B43A62C2AD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C673F2-D0C0-4ABD-B7DD-9ECAA0B65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B2F0A-8324-4208-AF8B-B09E4CFA67EA}" type="datetimeFigureOut">
              <a:rPr lang="en-US" smtClean="0"/>
              <a:t>9/19/2018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C06619-F4B1-4ABE-94FE-C77D0AFB2D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88CCC0-EA9A-495D-89D1-9F1F05C2F2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F163B-018F-4978-88E4-A4850F6A57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211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FA135-5024-4992-9E18-825A34ADA8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770727-0296-4DCA-8E06-4D349B6F14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B28FB0-DEA5-45DE-8EC5-EE15C74BE4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5D8A5B0-B850-44A1-A7E4-4C45D0FE040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2D177AE-BEAE-4BB6-B902-FED74581947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C73A79E-5806-48FF-91FC-BBC93D2013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B2F0A-8324-4208-AF8B-B09E4CFA67EA}" type="datetimeFigureOut">
              <a:rPr lang="en-US" smtClean="0"/>
              <a:t>9/19/2018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3F13C7F-37FE-4B1B-95E3-1A4BBF70E7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E383342-7FCD-4307-9ECF-EB2C36A235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F163B-018F-4978-88E4-A4850F6A57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4211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A7B22-5F3E-4BD1-A91F-D1512EABEE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60F96F1-1E72-452C-AB23-55E8FAB458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B2F0A-8324-4208-AF8B-B09E4CFA67EA}" type="datetimeFigureOut">
              <a:rPr lang="en-US" smtClean="0"/>
              <a:t>9/19/2018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FAFC39-F625-44DC-9DBB-D1907C894A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71CF29-E186-46DB-86E2-6CCA895D6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F163B-018F-4978-88E4-A4850F6A57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99211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670A28D-6A13-4C7B-8FA6-AF3E27C1A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B2F0A-8324-4208-AF8B-B09E4CFA67EA}" type="datetimeFigureOut">
              <a:rPr lang="en-US" smtClean="0"/>
              <a:t>9/19/2018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843CB09-A7DD-4480-BAB8-E6F4159894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37EDE4-9CB0-49E8-94A1-528E3FB69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F163B-018F-4978-88E4-A4850F6A57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0532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82AEC-9958-485D-80C3-8A1AF29F8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58FBD1-EB70-4E0B-8EBA-D0FBCDFF29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BF8F4A-8DF8-49DF-B4FD-3B0550426A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AFDFE2-E9A4-4DBE-9703-C19FDC6450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B2F0A-8324-4208-AF8B-B09E4CFA67EA}" type="datetimeFigureOut">
              <a:rPr lang="en-US" smtClean="0"/>
              <a:t>9/19/2018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44E4F7-C2CC-4BA1-84B4-5F65CF387C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4882BF-BD3D-4DA0-8407-3309E1D82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F163B-018F-4978-88E4-A4850F6A57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1359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26355-7A2C-44BC-9CD2-5D55609C56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308CD5B-286D-4A46-97A5-3ACD7CD1F2F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9DBABD-3991-49EF-A22F-2FCD1C8699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AEAB48-04D7-4256-8184-508A660AFC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B2F0A-8324-4208-AF8B-B09E4CFA67EA}" type="datetimeFigureOut">
              <a:rPr lang="en-US" smtClean="0"/>
              <a:t>9/19/2018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83F302-7DE3-4B9E-AA28-E3308AF76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9A7CF8-4B36-4E66-BF51-6B0F785E8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F163B-018F-4978-88E4-A4850F6A57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0382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7AAE613-F2BC-4C80-9BAB-162D68A05E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A6EDB9-66CF-46B1-9509-466DA3AF5B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4FC09D-A75C-4651-B51A-AEBFDD198B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CB2F0A-8324-4208-AF8B-B09E4CFA67EA}" type="datetimeFigureOut">
              <a:rPr lang="en-US" smtClean="0"/>
              <a:t>9/19/2018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8197DE-33D2-4C53-980D-F12D7B4DBB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E921EE-D1AC-4195-A25E-4706CBE93F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2F163B-018F-4978-88E4-A4850F6A57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1139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gif"/><Relationship Id="rId7" Type="http://schemas.openxmlformats.org/officeDocument/2006/relationships/image" Target="../media/image6.jpe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5" Type="http://schemas.openxmlformats.org/officeDocument/2006/relationships/image" Target="../media/image4.gif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t.co/6E0oT6pDPp" TargetMode="External"/><Relationship Id="rId2" Type="http://schemas.openxmlformats.org/officeDocument/2006/relationships/hyperlink" Target="https://t.co/mu8fHj1V50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t.co/eLiMbwhD5L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hyperlink" Target="https://t.co/6E0oT6pDPp" TargetMode="External"/><Relationship Id="rId7" Type="http://schemas.openxmlformats.org/officeDocument/2006/relationships/image" Target="../media/image14.png"/><Relationship Id="rId2" Type="http://schemas.openxmlformats.org/officeDocument/2006/relationships/hyperlink" Target="https://t.co/mu8fHj1V50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Rectangle 1041">
            <a:extLst>
              <a:ext uri="{FF2B5EF4-FFF2-40B4-BE49-F238E27FC236}">
                <a16:creationId xmlns:a16="http://schemas.microsoft.com/office/drawing/2014/main" id="{28DD362E-6694-4B9D-928A-DCA8B08293C1}"/>
              </a:ext>
            </a:extLst>
          </p:cNvPr>
          <p:cNvSpPr/>
          <p:nvPr/>
        </p:nvSpPr>
        <p:spPr>
          <a:xfrm>
            <a:off x="4716699" y="2109082"/>
            <a:ext cx="2226115" cy="37048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https://jeffshore.com/wp-content/uploads/2012/08/3118711607-1-350x223.gif">
            <a:extLst>
              <a:ext uri="{FF2B5EF4-FFF2-40B4-BE49-F238E27FC236}">
                <a16:creationId xmlns:a16="http://schemas.microsoft.com/office/drawing/2014/main" id="{3E8A9C60-5460-4637-8298-8E65FB94F2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116" y="1231800"/>
            <a:ext cx="1335411" cy="850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troll dancing GIF">
            <a:extLst>
              <a:ext uri="{FF2B5EF4-FFF2-40B4-BE49-F238E27FC236}">
                <a16:creationId xmlns:a16="http://schemas.microsoft.com/office/drawing/2014/main" id="{B974D3B3-A077-4E1A-85B0-9C53DAD6CF7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222" y="458158"/>
            <a:ext cx="850848" cy="850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troll dancing GIF">
            <a:extLst>
              <a:ext uri="{FF2B5EF4-FFF2-40B4-BE49-F238E27FC236}">
                <a16:creationId xmlns:a16="http://schemas.microsoft.com/office/drawing/2014/main" id="{9FE42726-33D9-4D3D-A2B0-6E7BC57AD16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9163" y="458158"/>
            <a:ext cx="850848" cy="850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troll dancing GIF">
            <a:extLst>
              <a:ext uri="{FF2B5EF4-FFF2-40B4-BE49-F238E27FC236}">
                <a16:creationId xmlns:a16="http://schemas.microsoft.com/office/drawing/2014/main" id="{DDBD98C7-5B4B-4CC7-984C-F8BAD8A0E4F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4103" y="458158"/>
            <a:ext cx="850848" cy="850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utoShape 8" descr="Image result for twitter logo">
            <a:extLst>
              <a:ext uri="{FF2B5EF4-FFF2-40B4-BE49-F238E27FC236}">
                <a16:creationId xmlns:a16="http://schemas.microsoft.com/office/drawing/2014/main" id="{FF9E44DA-0AD0-4E12-9B2B-AFC7FDBE65B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740193" y="356070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4" name="Picture 10" descr="Image result for twitter logo">
            <a:extLst>
              <a:ext uri="{FF2B5EF4-FFF2-40B4-BE49-F238E27FC236}">
                <a16:creationId xmlns:a16="http://schemas.microsoft.com/office/drawing/2014/main" id="{7C588831-98EA-4788-AB68-CAF0609B10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2933" y="3505200"/>
            <a:ext cx="956064" cy="956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76C03DC-2E09-4A8E-BCC6-18CD6BFC9A54}"/>
              </a:ext>
            </a:extLst>
          </p:cNvPr>
          <p:cNvCxnSpPr>
            <a:cxnSpLocks/>
          </p:cNvCxnSpPr>
          <p:nvPr/>
        </p:nvCxnSpPr>
        <p:spPr>
          <a:xfrm>
            <a:off x="1736049" y="2554907"/>
            <a:ext cx="0" cy="825967"/>
          </a:xfrm>
          <a:prstGeom prst="straightConnector1">
            <a:avLst/>
          </a:prstGeom>
          <a:ln w="1270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6" name="Picture 12" descr="Brian George No GIF">
            <a:extLst>
              <a:ext uri="{FF2B5EF4-FFF2-40B4-BE49-F238E27FC236}">
                <a16:creationId xmlns:a16="http://schemas.microsoft.com/office/drawing/2014/main" id="{05BB35DA-30C1-4518-82CA-6F3FBC1EFC9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396" y="5610711"/>
            <a:ext cx="1443560" cy="1019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8A2130C-7188-4010-BC4C-B56C27670079}"/>
              </a:ext>
            </a:extLst>
          </p:cNvPr>
          <p:cNvCxnSpPr>
            <a:cxnSpLocks/>
          </p:cNvCxnSpPr>
          <p:nvPr/>
        </p:nvCxnSpPr>
        <p:spPr>
          <a:xfrm>
            <a:off x="1787176" y="4574777"/>
            <a:ext cx="0" cy="922421"/>
          </a:xfrm>
          <a:prstGeom prst="straightConnector1">
            <a:avLst/>
          </a:prstGeom>
          <a:ln w="1270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B48F621F-6CA8-4BDE-ADFF-3917DA6F0DE9}"/>
              </a:ext>
            </a:extLst>
          </p:cNvPr>
          <p:cNvCxnSpPr>
            <a:cxnSpLocks/>
            <a:stCxn id="1036" idx="1"/>
            <a:endCxn id="1034" idx="1"/>
          </p:cNvCxnSpPr>
          <p:nvPr/>
        </p:nvCxnSpPr>
        <p:spPr>
          <a:xfrm rot="10800000" flipH="1">
            <a:off x="1065395" y="3983233"/>
            <a:ext cx="207537" cy="2137433"/>
          </a:xfrm>
          <a:prstGeom prst="bentConnector3">
            <a:avLst>
              <a:gd name="adj1" fmla="val -231893"/>
            </a:avLst>
          </a:prstGeom>
          <a:ln w="1270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3" name="TextBox 1032">
            <a:extLst>
              <a:ext uri="{FF2B5EF4-FFF2-40B4-BE49-F238E27FC236}">
                <a16:creationId xmlns:a16="http://schemas.microsoft.com/office/drawing/2014/main" id="{F944E8B0-F97A-4A63-B356-A31AA0C16086}"/>
              </a:ext>
            </a:extLst>
          </p:cNvPr>
          <p:cNvSpPr txBox="1"/>
          <p:nvPr/>
        </p:nvSpPr>
        <p:spPr>
          <a:xfrm>
            <a:off x="695233" y="2093242"/>
            <a:ext cx="19731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Bahnschrift SemiCondensed" panose="020B0502040204020203" pitchFamily="34" charset="0"/>
              </a:rPr>
              <a:t>Internet Research Agency</a:t>
            </a:r>
          </a:p>
          <a:p>
            <a:pPr algn="ctr"/>
            <a:r>
              <a:rPr lang="en-US" sz="1200" dirty="0">
                <a:latin typeface="Bahnschrift SemiCondensed" panose="020B0502040204020203" pitchFamily="34" charset="0"/>
              </a:rPr>
              <a:t> St Petersburg, Russia</a:t>
            </a:r>
          </a:p>
        </p:txBody>
      </p:sp>
      <p:pic>
        <p:nvPicPr>
          <p:cNvPr id="1038" name="Picture 14" descr="Image result for clemson university logo">
            <a:extLst>
              <a:ext uri="{FF2B5EF4-FFF2-40B4-BE49-F238E27FC236}">
                <a16:creationId xmlns:a16="http://schemas.microsoft.com/office/drawing/2014/main" id="{7A85A61E-8FEF-41DF-B67B-BC03F89B21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8645" y="2951524"/>
            <a:ext cx="822221" cy="796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Image result for salesforce social logo">
            <a:extLst>
              <a:ext uri="{FF2B5EF4-FFF2-40B4-BE49-F238E27FC236}">
                <a16:creationId xmlns:a16="http://schemas.microsoft.com/office/drawing/2014/main" id="{E56C000B-B6DC-426C-B744-07D59689E0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1845" y="4836760"/>
            <a:ext cx="1405113" cy="790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1" name="Graphic 1040" descr="Gears">
            <a:extLst>
              <a:ext uri="{FF2B5EF4-FFF2-40B4-BE49-F238E27FC236}">
                <a16:creationId xmlns:a16="http://schemas.microsoft.com/office/drawing/2014/main" id="{78AEFBBA-9B48-4F38-880E-5577D81BB13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317201" y="3865508"/>
            <a:ext cx="914400" cy="914400"/>
          </a:xfrm>
          <a:prstGeom prst="rect">
            <a:avLst/>
          </a:prstGeom>
        </p:spPr>
      </p:pic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E1A9F1C8-6045-47A1-8698-498C0E3F0253}"/>
              </a:ext>
            </a:extLst>
          </p:cNvPr>
          <p:cNvCxnSpPr>
            <a:cxnSpLocks/>
          </p:cNvCxnSpPr>
          <p:nvPr/>
        </p:nvCxnSpPr>
        <p:spPr>
          <a:xfrm>
            <a:off x="2796760" y="3897471"/>
            <a:ext cx="1216330" cy="0"/>
          </a:xfrm>
          <a:prstGeom prst="straightConnector1">
            <a:avLst/>
          </a:prstGeom>
          <a:ln w="1270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7" name="Rectangle 1046">
            <a:extLst>
              <a:ext uri="{FF2B5EF4-FFF2-40B4-BE49-F238E27FC236}">
                <a16:creationId xmlns:a16="http://schemas.microsoft.com/office/drawing/2014/main" id="{0CA82760-640B-4B6C-BAF0-989ED6E41BB0}"/>
              </a:ext>
            </a:extLst>
          </p:cNvPr>
          <p:cNvSpPr/>
          <p:nvPr/>
        </p:nvSpPr>
        <p:spPr>
          <a:xfrm>
            <a:off x="5060690" y="2254152"/>
            <a:ext cx="13901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Darren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Linvill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Bahnschrift SemiCondensed" panose="020B0502040204020203" pitchFamily="34" charset="0"/>
            </a:endParaRPr>
          </a:p>
        </p:txBody>
      </p:sp>
      <p:sp>
        <p:nvSpPr>
          <p:cNvPr id="1048" name="Rectangle 1047">
            <a:extLst>
              <a:ext uri="{FF2B5EF4-FFF2-40B4-BE49-F238E27FC236}">
                <a16:creationId xmlns:a16="http://schemas.microsoft.com/office/drawing/2014/main" id="{E80780C1-9ED4-47E5-9FDB-87474C968B42}"/>
              </a:ext>
            </a:extLst>
          </p:cNvPr>
          <p:cNvSpPr/>
          <p:nvPr/>
        </p:nvSpPr>
        <p:spPr>
          <a:xfrm>
            <a:off x="5004379" y="2544823"/>
            <a:ext cx="15263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Bahnschrift SemiCondensed" panose="020B0502040204020203" pitchFamily="34" charset="0"/>
              </a:rPr>
              <a:t>Patrick Warren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Bahnschrift SemiCondensed" panose="020B0502040204020203" pitchFamily="34" charset="0"/>
            </a:endParaRPr>
          </a:p>
        </p:txBody>
      </p:sp>
      <p:pic>
        <p:nvPicPr>
          <p:cNvPr id="1049" name="Picture 18" descr="Image result for fivethirtyeight logo">
            <a:extLst>
              <a:ext uri="{FF2B5EF4-FFF2-40B4-BE49-F238E27FC236}">
                <a16:creationId xmlns:a16="http://schemas.microsoft.com/office/drawing/2014/main" id="{04CEDED7-D6DC-45D5-BB02-359B6A1533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5913" y="3510406"/>
            <a:ext cx="2053327" cy="1282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F507EBCD-37C8-4452-9640-0FAF7D732C42}"/>
              </a:ext>
            </a:extLst>
          </p:cNvPr>
          <p:cNvCxnSpPr>
            <a:cxnSpLocks/>
          </p:cNvCxnSpPr>
          <p:nvPr/>
        </p:nvCxnSpPr>
        <p:spPr>
          <a:xfrm>
            <a:off x="7310504" y="3881631"/>
            <a:ext cx="1235243" cy="15840"/>
          </a:xfrm>
          <a:prstGeom prst="straightConnector1">
            <a:avLst/>
          </a:prstGeom>
          <a:ln w="1270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1" name="Rectangle 1050">
            <a:extLst>
              <a:ext uri="{FF2B5EF4-FFF2-40B4-BE49-F238E27FC236}">
                <a16:creationId xmlns:a16="http://schemas.microsoft.com/office/drawing/2014/main" id="{E7CF3942-2B6C-4EEB-AED7-F9D1A7260CD3}"/>
              </a:ext>
            </a:extLst>
          </p:cNvPr>
          <p:cNvSpPr/>
          <p:nvPr/>
        </p:nvSpPr>
        <p:spPr>
          <a:xfrm>
            <a:off x="7378820" y="516650"/>
            <a:ext cx="443583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Bahnschrift SemiCondensed" panose="020B0502040204020203" pitchFamily="34" charset="0"/>
              </a:rPr>
              <a:t>2,973,371 Tweets</a:t>
            </a:r>
          </a:p>
        </p:txBody>
      </p:sp>
      <p:sp>
        <p:nvSpPr>
          <p:cNvPr id="1052" name="Rectangle 1051">
            <a:extLst>
              <a:ext uri="{FF2B5EF4-FFF2-40B4-BE49-F238E27FC236}">
                <a16:creationId xmlns:a16="http://schemas.microsoft.com/office/drawing/2014/main" id="{E2F3B0F5-96ED-468E-95BE-45DC4FDCD97C}"/>
              </a:ext>
            </a:extLst>
          </p:cNvPr>
          <p:cNvSpPr/>
          <p:nvPr/>
        </p:nvSpPr>
        <p:spPr>
          <a:xfrm>
            <a:off x="7565623" y="1211888"/>
            <a:ext cx="368722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Bahnschrift SemiCondensed" panose="020B0502040204020203" pitchFamily="34" charset="0"/>
              </a:rPr>
              <a:t>2,848 Handles</a:t>
            </a: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E2E7DCF8-8A56-4264-AFDE-C555096971F6}"/>
              </a:ext>
            </a:extLst>
          </p:cNvPr>
          <p:cNvCxnSpPr>
            <a:cxnSpLocks/>
          </p:cNvCxnSpPr>
          <p:nvPr/>
        </p:nvCxnSpPr>
        <p:spPr>
          <a:xfrm flipV="1">
            <a:off x="9515273" y="2204043"/>
            <a:ext cx="0" cy="1009466"/>
          </a:xfrm>
          <a:prstGeom prst="straightConnector1">
            <a:avLst/>
          </a:prstGeom>
          <a:ln w="1270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54ED368B-23DB-4A53-B1B6-D5DF9A09EAB9}"/>
              </a:ext>
            </a:extLst>
          </p:cNvPr>
          <p:cNvSpPr txBox="1"/>
          <p:nvPr/>
        </p:nvSpPr>
        <p:spPr>
          <a:xfrm>
            <a:off x="2663198" y="5705165"/>
            <a:ext cx="12163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Bahnschrift SemiCondensed" panose="020B0502040204020203" pitchFamily="34" charset="0"/>
              </a:rPr>
              <a:t>Twitter deletes tweets and accounts of some known trolls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89AA6401-2C26-40A8-A37A-D8E784EDF940}"/>
              </a:ext>
            </a:extLst>
          </p:cNvPr>
          <p:cNvSpPr txBox="1"/>
          <p:nvPr/>
        </p:nvSpPr>
        <p:spPr>
          <a:xfrm>
            <a:off x="5168517" y="5816901"/>
            <a:ext cx="15186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>
                <a:latin typeface="Bahnschrift SemiCondensed" panose="020B0502040204020203" pitchFamily="34" charset="0"/>
              </a:rPr>
              <a:t>Linvill</a:t>
            </a:r>
            <a:r>
              <a:rPr lang="en-US" sz="1200" dirty="0">
                <a:latin typeface="Bahnschrift SemiCondensed" panose="020B0502040204020203" pitchFamily="34" charset="0"/>
              </a:rPr>
              <a:t> &amp; </a:t>
            </a:r>
            <a:r>
              <a:rPr lang="en-US" sz="1200" dirty="0" err="1">
                <a:latin typeface="Bahnschrift SemiCondensed" panose="020B0502040204020203" pitchFamily="34" charset="0"/>
              </a:rPr>
              <a:t>Waren</a:t>
            </a:r>
            <a:r>
              <a:rPr lang="en-US" sz="1200" dirty="0">
                <a:latin typeface="Bahnschrift SemiCondensed" panose="020B0502040204020203" pitchFamily="34" charset="0"/>
              </a:rPr>
              <a:t> harvest, recreate, and categorize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C9E429F4-88A0-4B83-A316-47A628EDF2EF}"/>
              </a:ext>
            </a:extLst>
          </p:cNvPr>
          <p:cNvSpPr txBox="1"/>
          <p:nvPr/>
        </p:nvSpPr>
        <p:spPr>
          <a:xfrm>
            <a:off x="9809938" y="2567178"/>
            <a:ext cx="15186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Bahnschrift SemiCondensed" panose="020B0502040204020203" pitchFamily="34" charset="0"/>
              </a:rPr>
              <a:t>FiveThirtyEight releases tweet data on July 31, 2018</a:t>
            </a:r>
          </a:p>
        </p:txBody>
      </p:sp>
    </p:spTree>
    <p:extLst>
      <p:ext uri="{BB962C8B-B14F-4D97-AF65-F5344CB8AC3E}">
        <p14:creationId xmlns:p14="http://schemas.microsoft.com/office/powerpoint/2010/main" val="7563019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4BCD03D-C74D-41E4-BF0E-462EAE0C82BC}"/>
              </a:ext>
            </a:extLst>
          </p:cNvPr>
          <p:cNvSpPr/>
          <p:nvPr/>
        </p:nvSpPr>
        <p:spPr>
          <a:xfrm>
            <a:off x="1689184" y="241813"/>
            <a:ext cx="784060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Positive Sentiment Trend 2015-2017</a:t>
            </a:r>
          </a:p>
        </p:txBody>
      </p:sp>
      <p:pic>
        <p:nvPicPr>
          <p:cNvPr id="5" name="Picture 4" descr="A picture containing sky, outdoor&#10;&#10;Description generated with very high confidence">
            <a:extLst>
              <a:ext uri="{FF2B5EF4-FFF2-40B4-BE49-F238E27FC236}">
                <a16:creationId xmlns:a16="http://schemas.microsoft.com/office/drawing/2014/main" id="{EED7ABC7-6F6A-4454-98AD-ED6C0558C5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081" y="1160060"/>
            <a:ext cx="10283498" cy="5321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8101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BE03139D-8751-40BD-8037-D780F7104A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271" y="1356399"/>
            <a:ext cx="3715135" cy="239626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5151C75-05A7-4AFB-BA9E-542763EA59C9}"/>
              </a:ext>
            </a:extLst>
          </p:cNvPr>
          <p:cNvSpPr txBox="1"/>
          <p:nvPr/>
        </p:nvSpPr>
        <p:spPr>
          <a:xfrm>
            <a:off x="796338" y="940418"/>
            <a:ext cx="3185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ahnschrift SemiCondensed" panose="020B0502040204020203" pitchFamily="34" charset="0"/>
              </a:rPr>
              <a:t>July 20-24, 2015 (Right Trolls)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C70C66F-A86A-497A-983B-D7497F0C27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1451" y="1324902"/>
            <a:ext cx="3851928" cy="248449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9579487-98BA-42F6-B098-D363E1C56791}"/>
              </a:ext>
            </a:extLst>
          </p:cNvPr>
          <p:cNvSpPr txBox="1"/>
          <p:nvPr/>
        </p:nvSpPr>
        <p:spPr>
          <a:xfrm>
            <a:off x="4752602" y="945685"/>
            <a:ext cx="3449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ahnschrift SemiCondensed" panose="020B0502040204020203" pitchFamily="34" charset="0"/>
              </a:rPr>
              <a:t>Mar 21-23, 2016 (Right Trolls)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C541F7E-5A80-4F57-9FC3-B9DCA907C7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3769" y="1324902"/>
            <a:ext cx="3763969" cy="242775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47EE929-CE65-4398-B545-7CCCBB85939B}"/>
              </a:ext>
            </a:extLst>
          </p:cNvPr>
          <p:cNvSpPr txBox="1"/>
          <p:nvPr/>
        </p:nvSpPr>
        <p:spPr>
          <a:xfrm>
            <a:off x="8805672" y="946981"/>
            <a:ext cx="3165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ahnschrift SemiCondensed" panose="020B0502040204020203" pitchFamily="34" charset="0"/>
              </a:rPr>
              <a:t>Sep 11-30, 2016 (Right Trolls)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86B743F-53C6-496E-9C35-F64D36119AC6}"/>
              </a:ext>
            </a:extLst>
          </p:cNvPr>
          <p:cNvSpPr/>
          <p:nvPr/>
        </p:nvSpPr>
        <p:spPr>
          <a:xfrm>
            <a:off x="201272" y="103112"/>
            <a:ext cx="1149390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Peak Troll Tweet LDA Topic Values (Unsupervised)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B74F3A-9104-4498-A9C1-D3B4199ED5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965" y="4155206"/>
            <a:ext cx="3299746" cy="23014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DB7E8FE-C119-43DB-AC3B-F9C5291250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82351" y="3819281"/>
            <a:ext cx="3171085" cy="27301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D8D5B02-DCEF-462B-98FD-D2095D2987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02641" y="4109482"/>
            <a:ext cx="3368332" cy="234716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A6437415-3935-4074-B5AC-271101273E60}"/>
              </a:ext>
            </a:extLst>
          </p:cNvPr>
          <p:cNvSpPr txBox="1"/>
          <p:nvPr/>
        </p:nvSpPr>
        <p:spPr>
          <a:xfrm>
            <a:off x="9570163" y="6391941"/>
            <a:ext cx="17347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Sep 18-23, 2016 only</a:t>
            </a:r>
          </a:p>
        </p:txBody>
      </p:sp>
    </p:spTree>
    <p:extLst>
      <p:ext uri="{BB962C8B-B14F-4D97-AF65-F5344CB8AC3E}">
        <p14:creationId xmlns:p14="http://schemas.microsoft.com/office/powerpoint/2010/main" val="18582288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EDB40842-AF91-486F-9B1A-56DBAFB3E7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2051" y="1496535"/>
            <a:ext cx="3715135" cy="239626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F162A81-C566-48E4-BA46-C72BE2BF12E4}"/>
              </a:ext>
            </a:extLst>
          </p:cNvPr>
          <p:cNvSpPr txBox="1"/>
          <p:nvPr/>
        </p:nvSpPr>
        <p:spPr>
          <a:xfrm>
            <a:off x="6071616" y="1127203"/>
            <a:ext cx="3794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ahnschrift SemiCondensed" panose="020B0502040204020203" pitchFamily="34" charset="0"/>
              </a:rPr>
              <a:t>July 28 – Aug 26, 2017 (Right Trolls)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3806D5E2-2479-4660-B7BD-7128703E68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2681" y="1452419"/>
            <a:ext cx="3851928" cy="248449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879D359E-5DB1-4B2A-917C-F57868E81507}"/>
              </a:ext>
            </a:extLst>
          </p:cNvPr>
          <p:cNvSpPr txBox="1"/>
          <p:nvPr/>
        </p:nvSpPr>
        <p:spPr>
          <a:xfrm>
            <a:off x="2265778" y="1083087"/>
            <a:ext cx="27568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ahnschrift SemiCondensed" panose="020B0502040204020203" pitchFamily="34" charset="0"/>
              </a:rPr>
              <a:t>Oct 5-8, 2016 (Left Trolls)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86B743F-53C6-496E-9C35-F64D36119AC6}"/>
              </a:ext>
            </a:extLst>
          </p:cNvPr>
          <p:cNvSpPr/>
          <p:nvPr/>
        </p:nvSpPr>
        <p:spPr>
          <a:xfrm>
            <a:off x="310896" y="205924"/>
            <a:ext cx="1152144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Peak Troll Tweet LDA Topic Values (Unsupervised)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46650D5-4D2B-464A-85C3-7438A46C85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2275" y="4086581"/>
            <a:ext cx="2403890" cy="23984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32E25C0-3426-49DF-B077-1CD2C50288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8826" y="4086581"/>
            <a:ext cx="3254022" cy="244623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743AAC6-DF00-480D-AF74-141FF39DE829}"/>
              </a:ext>
            </a:extLst>
          </p:cNvPr>
          <p:cNvSpPr txBox="1"/>
          <p:nvPr/>
        </p:nvSpPr>
        <p:spPr>
          <a:xfrm>
            <a:off x="6658790" y="6378924"/>
            <a:ext cx="17411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Aug, 15-16, 2017 only</a:t>
            </a:r>
          </a:p>
        </p:txBody>
      </p:sp>
    </p:spTree>
    <p:extLst>
      <p:ext uri="{BB962C8B-B14F-4D97-AF65-F5344CB8AC3E}">
        <p14:creationId xmlns:p14="http://schemas.microsoft.com/office/powerpoint/2010/main" val="4322329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8B14447-0FBD-402F-ABE3-4C25E1827A6B}"/>
              </a:ext>
            </a:extLst>
          </p:cNvPr>
          <p:cNvSpPr/>
          <p:nvPr/>
        </p:nvSpPr>
        <p:spPr>
          <a:xfrm>
            <a:off x="1346762" y="276377"/>
            <a:ext cx="939817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SemiCondensed" panose="020B0502040204020203" pitchFamily="34" charset="0"/>
              </a:rPr>
              <a:t>Peak Period Tweet Analysis Findings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F3B2A4-BEF8-4D76-8155-741DF309DDCE}"/>
              </a:ext>
            </a:extLst>
          </p:cNvPr>
          <p:cNvSpPr txBox="1"/>
          <p:nvPr/>
        </p:nvSpPr>
        <p:spPr>
          <a:xfrm>
            <a:off x="895350" y="1676400"/>
            <a:ext cx="1057275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SemiCondensed" panose="020B0502040204020203" pitchFamily="34" charset="0"/>
              </a:rPr>
              <a:t>Total sentiment/emotion was obviously influenced the most by daily tweet volume so averages per tweet were used instead – this created its own imprecision when tweet volumes were low and no statistical correction was made for this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SemiCondensed" panose="020B0502040204020203" pitchFamily="34" charset="0"/>
              </a:rPr>
              <a:t>Differences in emotion weren’t exclusive to peak tweet periods but reflective of longer periods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SemiCondensed" panose="020B0502040204020203" pitchFamily="34" charset="0"/>
              </a:rPr>
              <a:t>Fear and Surprise emotions trended slightly higher for Right trolls while Joy trended slightly higher for Left trolls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SemiCondensed" panose="020B0502040204020203" pitchFamily="34" charset="0"/>
              </a:rPr>
              <a:t>Negative and Positive sentiment both trended up over the period, possibly indicating more extreme positions of Trolls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SemiCondensed" panose="020B0502040204020203" pitchFamily="34" charset="0"/>
              </a:rPr>
              <a:t>Positive sentiment increased at twice the rate for Left Trolls than for Right Trolls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SemiCondensed" panose="020B0502040204020203" pitchFamily="34" charset="0"/>
              </a:rPr>
              <a:t>Left Trolls started with a higher degree of negative sentiment but were overtaken by Right Trolls shortly after the Nov 2016 election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SemiCondensed" panose="020B0502040204020203" pitchFamily="34" charset="0"/>
              </a:rPr>
              <a:t>Tweets in Mar 22, 2016 around the time of terror attacks in Brussels showed strong anti-Islamic bias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SemiCondensed" panose="020B0502040204020203" pitchFamily="34" charset="0"/>
              </a:rPr>
              <a:t>Tweet topics around the Aug 11-12 Charlottesville, VA Unite the Right rally and subsequent riots were reflective of the events of that period…however there is a period of tweet volume by Right Trolls leading up to the rally date that looks suspicious and needs further investigation</a:t>
            </a:r>
          </a:p>
        </p:txBody>
      </p:sp>
    </p:spTree>
    <p:extLst>
      <p:ext uri="{BB962C8B-B14F-4D97-AF65-F5344CB8AC3E}">
        <p14:creationId xmlns:p14="http://schemas.microsoft.com/office/powerpoint/2010/main" val="24800257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5E1F5E5-1ECD-43FA-8E04-EBA8523EDFF4}"/>
              </a:ext>
            </a:extLst>
          </p:cNvPr>
          <p:cNvSpPr/>
          <p:nvPr/>
        </p:nvSpPr>
        <p:spPr>
          <a:xfrm>
            <a:off x="636212" y="209280"/>
            <a:ext cx="8889926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Right Troll LDA Topic Words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92B410BD-9EDD-4F0C-95F2-2F2A5347A1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1086378"/>
              </p:ext>
            </p:extLst>
          </p:nvPr>
        </p:nvGraphicFramePr>
        <p:xfrm>
          <a:off x="636212" y="978721"/>
          <a:ext cx="9251312" cy="5703450"/>
        </p:xfrm>
        <a:graphic>
          <a:graphicData uri="http://schemas.openxmlformats.org/drawingml/2006/table">
            <a:tbl>
              <a:tblPr/>
              <a:tblGrid>
                <a:gridCol w="1276971">
                  <a:extLst>
                    <a:ext uri="{9D8B030D-6E8A-4147-A177-3AD203B41FA5}">
                      <a16:colId xmlns:a16="http://schemas.microsoft.com/office/drawing/2014/main" val="342810893"/>
                    </a:ext>
                  </a:extLst>
                </a:gridCol>
                <a:gridCol w="1330737">
                  <a:extLst>
                    <a:ext uri="{9D8B030D-6E8A-4147-A177-3AD203B41FA5}">
                      <a16:colId xmlns:a16="http://schemas.microsoft.com/office/drawing/2014/main" val="779362157"/>
                    </a:ext>
                  </a:extLst>
                </a:gridCol>
                <a:gridCol w="1397945">
                  <a:extLst>
                    <a:ext uri="{9D8B030D-6E8A-4147-A177-3AD203B41FA5}">
                      <a16:colId xmlns:a16="http://schemas.microsoft.com/office/drawing/2014/main" val="2670265725"/>
                    </a:ext>
                  </a:extLst>
                </a:gridCol>
                <a:gridCol w="1142554">
                  <a:extLst>
                    <a:ext uri="{9D8B030D-6E8A-4147-A177-3AD203B41FA5}">
                      <a16:colId xmlns:a16="http://schemas.microsoft.com/office/drawing/2014/main" val="1219117725"/>
                    </a:ext>
                  </a:extLst>
                </a:gridCol>
                <a:gridCol w="1441631">
                  <a:extLst>
                    <a:ext uri="{9D8B030D-6E8A-4147-A177-3AD203B41FA5}">
                      <a16:colId xmlns:a16="http://schemas.microsoft.com/office/drawing/2014/main" val="1062492993"/>
                    </a:ext>
                  </a:extLst>
                </a:gridCol>
                <a:gridCol w="1330737">
                  <a:extLst>
                    <a:ext uri="{9D8B030D-6E8A-4147-A177-3AD203B41FA5}">
                      <a16:colId xmlns:a16="http://schemas.microsoft.com/office/drawing/2014/main" val="2024897351"/>
                    </a:ext>
                  </a:extLst>
                </a:gridCol>
                <a:gridCol w="1330737">
                  <a:extLst>
                    <a:ext uri="{9D8B030D-6E8A-4147-A177-3AD203B41FA5}">
                      <a16:colId xmlns:a16="http://schemas.microsoft.com/office/drawing/2014/main" val="1270335592"/>
                    </a:ext>
                  </a:extLst>
                </a:gridCol>
              </a:tblGrid>
              <a:tr h="1577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Bahnschrift" panose="020B0502040204020203" pitchFamily="34" charset="0"/>
                        </a:rPr>
                        <a:t>2 </a:t>
                      </a:r>
                      <a:r>
                        <a:rPr lang="en-US" sz="12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Bahnschrift" panose="020B0502040204020203" pitchFamily="34" charset="0"/>
                        </a:rPr>
                        <a:t>hrs</a:t>
                      </a:r>
                      <a:r>
                        <a:rPr 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Bahnschrift" panose="020B0502040204020203" pitchFamily="34" charset="0"/>
                        </a:rPr>
                        <a:t> before work</a:t>
                      </a:r>
                    </a:p>
                  </a:txBody>
                  <a:tcPr marL="42568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chemeClr val="bg1"/>
                          </a:solidFill>
                          <a:effectLst/>
                          <a:latin typeface="Bahnschrift" panose="020B0502040204020203" pitchFamily="34" charset="0"/>
                        </a:rPr>
                        <a:t>morning work</a:t>
                      </a:r>
                    </a:p>
                  </a:txBody>
                  <a:tcPr marL="42568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chemeClr val="bg1"/>
                          </a:solidFill>
                          <a:effectLst/>
                          <a:latin typeface="Bahnschrift" panose="020B0502040204020203" pitchFamily="34" charset="0"/>
                        </a:rPr>
                        <a:t>lunch</a:t>
                      </a:r>
                    </a:p>
                  </a:txBody>
                  <a:tcPr marL="42568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chemeClr val="bg1"/>
                          </a:solidFill>
                          <a:effectLst/>
                          <a:latin typeface="Bahnschrift" panose="020B0502040204020203" pitchFamily="34" charset="0"/>
                        </a:rPr>
                        <a:t>afternoon work</a:t>
                      </a:r>
                    </a:p>
                  </a:txBody>
                  <a:tcPr marL="42568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chemeClr val="bg1"/>
                          </a:solidFill>
                          <a:effectLst/>
                          <a:latin typeface="Bahnschrift" panose="020B0502040204020203" pitchFamily="34" charset="0"/>
                        </a:rPr>
                        <a:t>2 hrs after work</a:t>
                      </a:r>
                    </a:p>
                  </a:txBody>
                  <a:tcPr marL="42568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chemeClr val="bg1"/>
                          </a:solidFill>
                          <a:effectLst/>
                          <a:latin typeface="Bahnschrift" panose="020B0502040204020203" pitchFamily="34" charset="0"/>
                        </a:rPr>
                        <a:t>evening leisure</a:t>
                      </a:r>
                    </a:p>
                  </a:txBody>
                  <a:tcPr marL="42568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Bahnschrift" panose="020B0502040204020203" pitchFamily="34" charset="0"/>
                        </a:rPr>
                        <a:t>sleep</a:t>
                      </a:r>
                    </a:p>
                  </a:txBody>
                  <a:tcPr marL="42568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553542"/>
                  </a:ext>
                </a:extLst>
              </a:tr>
              <a:tr h="15779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obama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obama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obama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obama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obama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obama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obama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6874067"/>
                  </a:ext>
                </a:extLst>
              </a:tr>
              <a:tr h="15779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people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people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people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people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people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people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people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87865703"/>
                  </a:ext>
                </a:extLst>
              </a:tr>
              <a:tr h="15779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pjnet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pjnet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pjnet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pjnet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pjnet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pjnet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pjnet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4974954"/>
                  </a:ext>
                </a:extLst>
              </a:tr>
              <a:tr h="15779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trump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trump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trump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trump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trump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trump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trump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515079"/>
                  </a:ext>
                </a:extLst>
              </a:tr>
              <a:tr h="15779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hillary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hillary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hillary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hillary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hillary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hillary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4730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81351701"/>
                  </a:ext>
                </a:extLst>
              </a:tr>
              <a:tr h="15779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america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america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america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america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america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171007"/>
                  </a:ext>
                </a:extLst>
              </a:tr>
              <a:tr h="15779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don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don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don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don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don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4730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77368288"/>
                  </a:ext>
                </a:extLst>
              </a:tr>
              <a:tr h="15779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realdonaldtrump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realdonaldtrump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4730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realdonaldtrump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realdonaldtrump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realdonaldtrump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9607953"/>
                  </a:ext>
                </a:extLst>
              </a:tr>
              <a:tr h="15779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tcot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tcot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tcot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4730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tcot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4730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tcot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8333175"/>
                  </a:ext>
                </a:extLst>
              </a:tr>
              <a:tr h="15779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abi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abi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abi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abi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54178428"/>
                  </a:ext>
                </a:extLst>
              </a:tr>
              <a:tr h="15779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abiss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abiss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abiss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abiss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770256"/>
                  </a:ext>
                </a:extLst>
              </a:tr>
              <a:tr h="15779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clinton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clinton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4730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clinton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clinton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4730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97998475"/>
                  </a:ext>
                </a:extLst>
              </a:tr>
              <a:tr h="15779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isis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isis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4730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isis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4730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4730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isis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1032622"/>
                  </a:ext>
                </a:extLst>
              </a:tr>
              <a:tr h="15779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4730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4730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4730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news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news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news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news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6320337"/>
                  </a:ext>
                </a:extLst>
              </a:tr>
              <a:tr h="15779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breaking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breaking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breaking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9603901"/>
                  </a:ext>
                </a:extLst>
              </a:tr>
              <a:tr h="15779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ccot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ccot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4730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ccot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59518071"/>
                  </a:ext>
                </a:extLst>
              </a:tr>
              <a:tr h="15779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life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life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life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4730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4730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9127715"/>
                  </a:ext>
                </a:extLst>
              </a:tr>
              <a:tr h="15779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4730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maga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maga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4730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maga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94150877"/>
                  </a:ext>
                </a:extLst>
              </a:tr>
              <a:tr h="15779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president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president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president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4730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86349024"/>
                  </a:ext>
                </a:extLst>
              </a:tr>
              <a:tr h="15779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time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time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4730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time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4730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4730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4730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43185147"/>
                  </a:ext>
                </a:extLst>
              </a:tr>
              <a:tr h="15779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accounts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4730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accounts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5018973"/>
                  </a:ext>
                </a:extLst>
              </a:tr>
              <a:tr h="15779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american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american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4730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98290040"/>
                  </a:ext>
                </a:extLst>
              </a:tr>
              <a:tr h="15779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day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4730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days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4730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2209362"/>
                  </a:ext>
                </a:extLst>
              </a:tr>
              <a:tr h="15779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enlist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4730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enlist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5049542"/>
                  </a:ext>
                </a:extLst>
              </a:tr>
              <a:tr h="15779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god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4730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4730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4730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4730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god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08982049"/>
                  </a:ext>
                </a:extLst>
              </a:tr>
              <a:tr h="15779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4730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gun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4730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4730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guntrust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646557"/>
                  </a:ext>
                </a:extLst>
              </a:tr>
              <a:tr h="15779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4730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iceisis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iceisis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1470452"/>
                  </a:ext>
                </a:extLst>
              </a:tr>
              <a:tr h="15779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4730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love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love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4730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4730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4730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5934282"/>
                  </a:ext>
                </a:extLst>
              </a:tr>
              <a:tr h="15779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remember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remember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85102163"/>
                  </a:ext>
                </a:extLst>
              </a:tr>
              <a:tr h="15779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4730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4730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rrzgbccxbo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4730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rrzgbccxbo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7458730"/>
                  </a:ext>
                </a:extLst>
              </a:tr>
              <a:tr h="15779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4730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usfa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4730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usfa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4730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4730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4730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50874324"/>
                  </a:ext>
                </a:extLst>
              </a:tr>
              <a:tr h="15779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4730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world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4730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4730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world</a:t>
                      </a:r>
                    </a:p>
                  </a:txBody>
                  <a:tcPr marL="85136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4730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Bahnschrift" panose="020B0502040204020203" pitchFamily="34" charset="0"/>
                        </a:rPr>
                        <a:t> </a:t>
                      </a:r>
                    </a:p>
                  </a:txBody>
                  <a:tcPr marL="4730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5696162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F02FA83E-5CC9-4537-93DF-F08DE3FFFB5B}"/>
              </a:ext>
            </a:extLst>
          </p:cNvPr>
          <p:cNvSpPr txBox="1"/>
          <p:nvPr/>
        </p:nvSpPr>
        <p:spPr>
          <a:xfrm>
            <a:off x="10167583" y="978721"/>
            <a:ext cx="16377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Bahnschrift" panose="020B0502040204020203" pitchFamily="34" charset="0"/>
              </a:rPr>
              <a:t>For LDA topics found in more than one time category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6D401A-B104-4B42-B136-10EA13C2DF46}"/>
              </a:ext>
            </a:extLst>
          </p:cNvPr>
          <p:cNvSpPr txBox="1"/>
          <p:nvPr/>
        </p:nvSpPr>
        <p:spPr>
          <a:xfrm>
            <a:off x="10167583" y="3909529"/>
            <a:ext cx="163773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Bahnschrift" panose="020B0502040204020203" pitchFamily="34" charset="0"/>
              </a:rPr>
              <a:t>Time category analysis restricted to tweets with one or more topic words in a given time category</a:t>
            </a:r>
          </a:p>
        </p:txBody>
      </p:sp>
    </p:spTree>
    <p:extLst>
      <p:ext uri="{BB962C8B-B14F-4D97-AF65-F5344CB8AC3E}">
        <p14:creationId xmlns:p14="http://schemas.microsoft.com/office/powerpoint/2010/main" val="34566626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CB6EB4A3-68E4-4E43-8660-22F57695D9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213" y="1686525"/>
            <a:ext cx="10187084" cy="490677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1A079DC-1C67-44A1-BA43-3D2CE4587852}"/>
              </a:ext>
            </a:extLst>
          </p:cNvPr>
          <p:cNvSpPr/>
          <p:nvPr/>
        </p:nvSpPr>
        <p:spPr>
          <a:xfrm>
            <a:off x="363256" y="438835"/>
            <a:ext cx="1015860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Emotional Appeal by Time of Day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363A9D-849F-4AA5-A2D8-BFA93DA4AE75}"/>
              </a:ext>
            </a:extLst>
          </p:cNvPr>
          <p:cNvSpPr txBox="1"/>
          <p:nvPr/>
        </p:nvSpPr>
        <p:spPr>
          <a:xfrm>
            <a:off x="7954223" y="2110291"/>
            <a:ext cx="716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Trust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29F7B4-8E8C-466F-B215-15EFE6E7EAF1}"/>
              </a:ext>
            </a:extLst>
          </p:cNvPr>
          <p:cNvSpPr txBox="1"/>
          <p:nvPr/>
        </p:nvSpPr>
        <p:spPr>
          <a:xfrm>
            <a:off x="5804545" y="2490579"/>
            <a:ext cx="808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Anger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4BABF2-7B5D-4A27-92DA-B73CC4725C52}"/>
              </a:ext>
            </a:extLst>
          </p:cNvPr>
          <p:cNvSpPr txBox="1"/>
          <p:nvPr/>
        </p:nvSpPr>
        <p:spPr>
          <a:xfrm>
            <a:off x="5351213" y="3627440"/>
            <a:ext cx="1402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Anticipation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D7FFF9-8828-4CD3-A34E-1DA905D44D46}"/>
              </a:ext>
            </a:extLst>
          </p:cNvPr>
          <p:cNvSpPr txBox="1"/>
          <p:nvPr/>
        </p:nvSpPr>
        <p:spPr>
          <a:xfrm>
            <a:off x="4984313" y="5420825"/>
            <a:ext cx="963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Disgust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1F0118D-1254-4958-815E-29455C7D1F0A}"/>
              </a:ext>
            </a:extLst>
          </p:cNvPr>
          <p:cNvSpPr txBox="1"/>
          <p:nvPr/>
        </p:nvSpPr>
        <p:spPr>
          <a:xfrm>
            <a:off x="4984313" y="1652545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Fear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B1813E-9AD6-4168-8CF0-BCBED30572A7}"/>
              </a:ext>
            </a:extLst>
          </p:cNvPr>
          <p:cNvSpPr txBox="1"/>
          <p:nvPr/>
        </p:nvSpPr>
        <p:spPr>
          <a:xfrm>
            <a:off x="4624165" y="4573244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Joy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B42F5E-5F4E-4C29-8954-61CF222DC8A9}"/>
              </a:ext>
            </a:extLst>
          </p:cNvPr>
          <p:cNvSpPr txBox="1"/>
          <p:nvPr/>
        </p:nvSpPr>
        <p:spPr>
          <a:xfrm>
            <a:off x="2646801" y="3955248"/>
            <a:ext cx="1067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Sadness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ADB6519-BEB0-4910-8DA2-DE54F05C57C4}"/>
              </a:ext>
            </a:extLst>
          </p:cNvPr>
          <p:cNvSpPr txBox="1"/>
          <p:nvPr/>
        </p:nvSpPr>
        <p:spPr>
          <a:xfrm>
            <a:off x="2555879" y="5056570"/>
            <a:ext cx="1249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Surprise</a:t>
            </a:r>
          </a:p>
        </p:txBody>
      </p:sp>
    </p:spTree>
    <p:extLst>
      <p:ext uri="{BB962C8B-B14F-4D97-AF65-F5344CB8AC3E}">
        <p14:creationId xmlns:p14="http://schemas.microsoft.com/office/powerpoint/2010/main" val="25792538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F0E3CED0-B354-478D-BED6-62AD4BC74ABF}"/>
              </a:ext>
            </a:extLst>
          </p:cNvPr>
          <p:cNvSpPr/>
          <p:nvPr/>
        </p:nvSpPr>
        <p:spPr>
          <a:xfrm>
            <a:off x="5779693" y="1446488"/>
            <a:ext cx="345906" cy="496396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19B74B2-EB08-4DFC-BE89-983C83809243}"/>
              </a:ext>
            </a:extLst>
          </p:cNvPr>
          <p:cNvSpPr/>
          <p:nvPr/>
        </p:nvSpPr>
        <p:spPr>
          <a:xfrm>
            <a:off x="342727" y="1397806"/>
            <a:ext cx="269548" cy="501264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1A079DC-1C67-44A1-BA43-3D2CE4587852}"/>
              </a:ext>
            </a:extLst>
          </p:cNvPr>
          <p:cNvSpPr/>
          <p:nvPr/>
        </p:nvSpPr>
        <p:spPr>
          <a:xfrm>
            <a:off x="363256" y="438835"/>
            <a:ext cx="1015860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Emotional Appeal by Time of Day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A43A08-2103-40C7-B829-448823EF99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940" y="1302706"/>
            <a:ext cx="4562587" cy="534038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D41C866-5012-43F7-9BAE-CFA1D8AEE5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0237" y="1302706"/>
            <a:ext cx="4562587" cy="534038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3C30619-1362-4445-879F-DE45917B9660}"/>
              </a:ext>
            </a:extLst>
          </p:cNvPr>
          <p:cNvSpPr txBox="1"/>
          <p:nvPr/>
        </p:nvSpPr>
        <p:spPr>
          <a:xfrm rot="16200000">
            <a:off x="5324669" y="1819282"/>
            <a:ext cx="11815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Bahnschrift SemiCondensed" panose="020B0502040204020203" pitchFamily="34" charset="0"/>
              </a:rPr>
              <a:t>Avg Anger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DF71FB6-8294-4D08-9705-E96811F74EE1}"/>
              </a:ext>
            </a:extLst>
          </p:cNvPr>
          <p:cNvSpPr txBox="1"/>
          <p:nvPr/>
        </p:nvSpPr>
        <p:spPr>
          <a:xfrm rot="16200000">
            <a:off x="5255475" y="3069983"/>
            <a:ext cx="13198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Bahnschrift SemiCondensed" panose="020B0502040204020203" pitchFamily="34" charset="0"/>
              </a:rPr>
              <a:t>Avg Disgust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BF994A3-7518-4A80-9A7C-5FB6C5292ED9}"/>
              </a:ext>
            </a:extLst>
          </p:cNvPr>
          <p:cNvSpPr txBox="1"/>
          <p:nvPr/>
        </p:nvSpPr>
        <p:spPr>
          <a:xfrm rot="16200000">
            <a:off x="5402114" y="4377396"/>
            <a:ext cx="10466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Bahnschrift SemiCondensed" panose="020B0502040204020203" pitchFamily="34" charset="0"/>
              </a:rPr>
              <a:t>Avg Fear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D96B1CB-E605-477B-A94F-CECD76007C0C}"/>
              </a:ext>
            </a:extLst>
          </p:cNvPr>
          <p:cNvSpPr txBox="1"/>
          <p:nvPr/>
        </p:nvSpPr>
        <p:spPr>
          <a:xfrm rot="16200000">
            <a:off x="-76595" y="3210336"/>
            <a:ext cx="10391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Bahnschrift SemiCondensed" panose="020B0502040204020203" pitchFamily="34" charset="0"/>
              </a:rPr>
              <a:t>Avg Joy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57852E7-AA53-43CC-9F4C-10DAA091896E}"/>
              </a:ext>
            </a:extLst>
          </p:cNvPr>
          <p:cNvSpPr txBox="1"/>
          <p:nvPr/>
        </p:nvSpPr>
        <p:spPr>
          <a:xfrm rot="16200000">
            <a:off x="5280595" y="5575298"/>
            <a:ext cx="13491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Bahnschrift SemiCondensed" panose="020B0502040204020203" pitchFamily="34" charset="0"/>
              </a:rPr>
              <a:t>Avg Sadness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63685E6-DB9C-4B14-AD96-2F702AE87E7A}"/>
              </a:ext>
            </a:extLst>
          </p:cNvPr>
          <p:cNvSpPr txBox="1"/>
          <p:nvPr/>
        </p:nvSpPr>
        <p:spPr>
          <a:xfrm rot="16200000">
            <a:off x="-258730" y="4312830"/>
            <a:ext cx="14478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Bahnschrift SemiCondensed" panose="020B0502040204020203" pitchFamily="34" charset="0"/>
              </a:rPr>
              <a:t>Avg Surprise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5FD1679-A1A0-41AE-A28E-00E2ACC6FED4}"/>
              </a:ext>
            </a:extLst>
          </p:cNvPr>
          <p:cNvSpPr txBox="1"/>
          <p:nvPr/>
        </p:nvSpPr>
        <p:spPr>
          <a:xfrm rot="16200000">
            <a:off x="-154234" y="5520137"/>
            <a:ext cx="12388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Bahnschrift SemiCondensed" panose="020B0502040204020203" pitchFamily="34" charset="0"/>
              </a:rPr>
              <a:t>Avg Trust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7B746E6-B95D-4A9D-858F-07ECE48C19DA}"/>
              </a:ext>
            </a:extLst>
          </p:cNvPr>
          <p:cNvSpPr txBox="1"/>
          <p:nvPr/>
        </p:nvSpPr>
        <p:spPr>
          <a:xfrm rot="16200000">
            <a:off x="-457471" y="1967687"/>
            <a:ext cx="18009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Bahnschrift SemiCondensed" panose="020B0502040204020203" pitchFamily="34" charset="0"/>
              </a:rPr>
              <a:t>Avg Anticipation</a:t>
            </a:r>
          </a:p>
        </p:txBody>
      </p:sp>
    </p:spTree>
    <p:extLst>
      <p:ext uri="{BB962C8B-B14F-4D97-AF65-F5344CB8AC3E}">
        <p14:creationId xmlns:p14="http://schemas.microsoft.com/office/powerpoint/2010/main" val="451501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1A079DC-1C67-44A1-BA43-3D2CE4587852}"/>
              </a:ext>
            </a:extLst>
          </p:cNvPr>
          <p:cNvSpPr/>
          <p:nvPr/>
        </p:nvSpPr>
        <p:spPr>
          <a:xfrm>
            <a:off x="363256" y="438835"/>
            <a:ext cx="1015860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Sentiment by Time of Day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1312B8B-FB81-4ECB-A879-3B68544CD2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294" y="1508526"/>
            <a:ext cx="10818455" cy="521088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A6C5190-E4F1-4468-857E-2A0B053E6E4B}"/>
              </a:ext>
            </a:extLst>
          </p:cNvPr>
          <p:cNvSpPr txBox="1"/>
          <p:nvPr/>
        </p:nvSpPr>
        <p:spPr>
          <a:xfrm>
            <a:off x="7414981" y="4113970"/>
            <a:ext cx="10903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Negative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F49680B-93EC-435E-8E85-35AD4CF1C6D3}"/>
              </a:ext>
            </a:extLst>
          </p:cNvPr>
          <p:cNvSpPr txBox="1"/>
          <p:nvPr/>
        </p:nvSpPr>
        <p:spPr>
          <a:xfrm>
            <a:off x="8505344" y="1877857"/>
            <a:ext cx="1003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Positive</a:t>
            </a:r>
          </a:p>
        </p:txBody>
      </p:sp>
    </p:spTree>
    <p:extLst>
      <p:ext uri="{BB962C8B-B14F-4D97-AF65-F5344CB8AC3E}">
        <p14:creationId xmlns:p14="http://schemas.microsoft.com/office/powerpoint/2010/main" val="42834758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8B14447-0FBD-402F-ABE3-4C25E1827A6B}"/>
              </a:ext>
            </a:extLst>
          </p:cNvPr>
          <p:cNvSpPr/>
          <p:nvPr/>
        </p:nvSpPr>
        <p:spPr>
          <a:xfrm>
            <a:off x="1346762" y="276377"/>
            <a:ext cx="939817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SemiCondensed" panose="020B0502040204020203" pitchFamily="34" charset="0"/>
              </a:rPr>
              <a:t>Time of Day Tweet Analysis Findings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F3B2A4-BEF8-4D76-8155-741DF309DDCE}"/>
              </a:ext>
            </a:extLst>
          </p:cNvPr>
          <p:cNvSpPr txBox="1"/>
          <p:nvPr/>
        </p:nvSpPr>
        <p:spPr>
          <a:xfrm>
            <a:off x="895350" y="1676400"/>
            <a:ext cx="10572750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SemiCondensed" panose="020B0502040204020203" pitchFamily="34" charset="0"/>
              </a:rPr>
              <a:t>Statistically, tweets exhibit greater degrees of fear, anger, and trust overall including increases in the afternoon and evening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SemiCondensed" panose="020B0502040204020203" pitchFamily="34" charset="0"/>
              </a:rPr>
              <a:t>However, it’s not obvious that tweet composition/topic/tone was intentionally changed by time of day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Bahnschrift Semi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30921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2B65F90-F56F-471F-8700-E7A20FE80518}"/>
              </a:ext>
            </a:extLst>
          </p:cNvPr>
          <p:cNvSpPr/>
          <p:nvPr/>
        </p:nvSpPr>
        <p:spPr>
          <a:xfrm>
            <a:off x="4384109" y="2893936"/>
            <a:ext cx="245510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 Backup</a:t>
            </a:r>
          </a:p>
        </p:txBody>
      </p:sp>
    </p:spTree>
    <p:extLst>
      <p:ext uri="{BB962C8B-B14F-4D97-AF65-F5344CB8AC3E}">
        <p14:creationId xmlns:p14="http://schemas.microsoft.com/office/powerpoint/2010/main" val="37803822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24C350C-E30B-4D73-98B9-A2D9E1ABEDCF}"/>
              </a:ext>
            </a:extLst>
          </p:cNvPr>
          <p:cNvSpPr/>
          <p:nvPr/>
        </p:nvSpPr>
        <p:spPr>
          <a:xfrm>
            <a:off x="8451848" y="1038554"/>
            <a:ext cx="31021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0" i="0" dirty="0">
                <a:solidFill>
                  <a:srgbClr val="0070C0"/>
                </a:solidFill>
                <a:effectLst/>
                <a:latin typeface="Bahnschrift SemiCondensed" panose="020B0502040204020203" pitchFamily="34" charset="0"/>
              </a:rPr>
              <a:t>Right Trolls (617)</a:t>
            </a:r>
            <a:endParaRPr lang="en-US" sz="3600" dirty="0">
              <a:solidFill>
                <a:srgbClr val="0070C0"/>
              </a:solidFill>
              <a:latin typeface="Bahnschrift SemiCondensed" panose="020B050204020402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54322C7-57F1-48EC-B99F-01339CE4880F}"/>
              </a:ext>
            </a:extLst>
          </p:cNvPr>
          <p:cNvSpPr/>
          <p:nvPr/>
        </p:nvSpPr>
        <p:spPr>
          <a:xfrm>
            <a:off x="281998" y="1038554"/>
            <a:ext cx="296106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0" i="0" dirty="0">
                <a:solidFill>
                  <a:srgbClr val="0070C0"/>
                </a:solidFill>
                <a:effectLst/>
                <a:latin typeface="Bahnschrift SemiCondensed" panose="020B0502040204020203" pitchFamily="34" charset="0"/>
              </a:rPr>
              <a:t>Left Trolls (230)</a:t>
            </a:r>
            <a:endParaRPr lang="en-US" sz="3600" dirty="0">
              <a:solidFill>
                <a:srgbClr val="0070C0"/>
              </a:solidFill>
              <a:latin typeface="Bahnschrift SemiCondensed" panose="020B0502040204020203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10452C3-67FD-4BB8-A819-ED8F29FDC1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111" y="1676790"/>
            <a:ext cx="1434666" cy="15479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7A6EBF1-7B86-40FF-AB18-8A91E413FA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9330153" y="1676790"/>
            <a:ext cx="1434665" cy="154792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A9391A6-2082-464E-94EA-EEC8495BDAF6}"/>
              </a:ext>
            </a:extLst>
          </p:cNvPr>
          <p:cNvSpPr/>
          <p:nvPr/>
        </p:nvSpPr>
        <p:spPr>
          <a:xfrm>
            <a:off x="8654965" y="3184338"/>
            <a:ext cx="3399788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SemiCondensed" panose="020B0502040204020203" pitchFamily="34" charset="0"/>
              </a:rPr>
              <a:t>Nativist, right-leaning populist messages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SemiCondensed" panose="020B0502040204020203" pitchFamily="34" charset="0"/>
              </a:rPr>
              <a:t>Uniformly support Donald Trump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SemiCondensed" panose="020B0502040204020203" pitchFamily="34" charset="0"/>
              </a:rPr>
              <a:t>Denigrate the Democratic party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SemiCondensed" panose="020B0502040204020203" pitchFamily="34" charset="0"/>
              </a:rPr>
              <a:t>Regularly employ “Make America Great Again” terminology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SemiCondensed" panose="020B0502040204020203" pitchFamily="34" charset="0"/>
              </a:rPr>
              <a:t>Derisive of mainstream and moderate republicans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SemiCondensed" panose="020B0502040204020203" pitchFamily="34" charset="0"/>
              </a:rPr>
              <a:t>Often with profile pictures of attractive young women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287D40-2A5A-4DCF-AF62-3C6A3449CF19}"/>
              </a:ext>
            </a:extLst>
          </p:cNvPr>
          <p:cNvSpPr/>
          <p:nvPr/>
        </p:nvSpPr>
        <p:spPr>
          <a:xfrm>
            <a:off x="2632001" y="102375"/>
            <a:ext cx="744466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Bahnschrift SemiCondensed" panose="020B0502040204020203" pitchFamily="34" charset="0"/>
              </a:rPr>
              <a:t>Linvill</a:t>
            </a:r>
            <a:r>
              <a:rPr lang="en-US" sz="4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Bahnschrift SemiCondensed" panose="020B0502040204020203" pitchFamily="34" charset="0"/>
              </a:rPr>
              <a:t> &amp; Warren Troll Categories</a:t>
            </a:r>
            <a:endParaRPr lang="en-US" sz="4400" dirty="0">
              <a:solidFill>
                <a:schemeClr val="tx1">
                  <a:lumMod val="75000"/>
                  <a:lumOff val="25000"/>
                </a:schemeClr>
              </a:solidFill>
              <a:latin typeface="Bahnschrift SemiCondensed" panose="020B0502040204020203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AD799E4-E493-4AE0-A341-49BC74C87401}"/>
              </a:ext>
            </a:extLst>
          </p:cNvPr>
          <p:cNvSpPr/>
          <p:nvPr/>
        </p:nvSpPr>
        <p:spPr>
          <a:xfrm>
            <a:off x="5051621" y="4908307"/>
            <a:ext cx="138691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Bahnschrift SemiCondensed" panose="020B0502040204020203" pitchFamily="34" charset="0"/>
              </a:rPr>
              <a:t>Others</a:t>
            </a:r>
            <a:endParaRPr lang="en-US" sz="3600" dirty="0">
              <a:solidFill>
                <a:schemeClr val="tx1">
                  <a:lumMod val="75000"/>
                  <a:lumOff val="25000"/>
                </a:schemeClr>
              </a:solidFill>
              <a:latin typeface="Bahnschrift SemiCondensed" panose="020B0502040204020203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B35041E-0BB1-484B-A84C-C2FD4021808D}"/>
              </a:ext>
            </a:extLst>
          </p:cNvPr>
          <p:cNvSpPr/>
          <p:nvPr/>
        </p:nvSpPr>
        <p:spPr>
          <a:xfrm>
            <a:off x="4679120" y="5482204"/>
            <a:ext cx="263208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Hashtag Gamer (110)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Fearmonger (122)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News Feed (54)</a:t>
            </a:r>
          </a:p>
        </p:txBody>
      </p:sp>
      <p:sp>
        <p:nvSpPr>
          <p:cNvPr id="16" name="Speech Bubble: Rectangle 15">
            <a:extLst>
              <a:ext uri="{FF2B5EF4-FFF2-40B4-BE49-F238E27FC236}">
                <a16:creationId xmlns:a16="http://schemas.microsoft.com/office/drawing/2014/main" id="{201B3E1F-866E-445A-A167-62E0BAD8C2A4}"/>
              </a:ext>
            </a:extLst>
          </p:cNvPr>
          <p:cNvSpPr/>
          <p:nvPr/>
        </p:nvSpPr>
        <p:spPr>
          <a:xfrm>
            <a:off x="3681785" y="2889326"/>
            <a:ext cx="2186071" cy="1726173"/>
          </a:xfrm>
          <a:prstGeom prst="wedgeRectCallout">
            <a:avLst>
              <a:gd name="adj1" fmla="val -115307"/>
              <a:gd name="adj2" fmla="val -8367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Good Night Warriors! Remember White Supremacy Must be Destroyed Globally in order for True Peace &amp; Real Justice to Reign. https://t.co/eLiMbwhD5L</a:t>
            </a:r>
          </a:p>
        </p:txBody>
      </p:sp>
      <p:sp>
        <p:nvSpPr>
          <p:cNvPr id="18" name="Speech Bubble: Rectangle 17">
            <a:extLst>
              <a:ext uri="{FF2B5EF4-FFF2-40B4-BE49-F238E27FC236}">
                <a16:creationId xmlns:a16="http://schemas.microsoft.com/office/drawing/2014/main" id="{A4A22122-63F5-48FC-99A4-C08A43C538CB}"/>
              </a:ext>
            </a:extLst>
          </p:cNvPr>
          <p:cNvSpPr/>
          <p:nvPr/>
        </p:nvSpPr>
        <p:spPr>
          <a:xfrm>
            <a:off x="3655750" y="1035250"/>
            <a:ext cx="2089330" cy="1726172"/>
          </a:xfrm>
          <a:prstGeom prst="wedgeRectCallout">
            <a:avLst>
              <a:gd name="adj1" fmla="val -116084"/>
              <a:gd name="adj2" fmla="val 2123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@4mysquad And so #BLM is called a "hate group" while cops sworn to serve and protect commit murder, torture, aggravated assault and theft.'</a:t>
            </a:r>
          </a:p>
        </p:txBody>
      </p:sp>
      <p:sp>
        <p:nvSpPr>
          <p:cNvPr id="19" name="Speech Bubble: Rectangle 18">
            <a:extLst>
              <a:ext uri="{FF2B5EF4-FFF2-40B4-BE49-F238E27FC236}">
                <a16:creationId xmlns:a16="http://schemas.microsoft.com/office/drawing/2014/main" id="{E19179AC-D538-4080-949F-6276CC48ECA4}"/>
              </a:ext>
            </a:extLst>
          </p:cNvPr>
          <p:cNvSpPr/>
          <p:nvPr/>
        </p:nvSpPr>
        <p:spPr>
          <a:xfrm>
            <a:off x="5972814" y="2766995"/>
            <a:ext cx="2186072" cy="1547928"/>
          </a:xfrm>
          <a:prstGeom prst="wedgeRectCallout">
            <a:avLst>
              <a:gd name="adj1" fmla="val 108706"/>
              <a:gd name="adj2" fmla="val -80795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RT mb141bar: Dear Lord, protect, guide, bless our President Trump. Please save us from those attempting to harm him  https://t.co/mu8fHj1V50</a:t>
            </a:r>
          </a:p>
        </p:txBody>
      </p:sp>
      <p:sp>
        <p:nvSpPr>
          <p:cNvPr id="20" name="Speech Bubble: Rectangle 19">
            <a:extLst>
              <a:ext uri="{FF2B5EF4-FFF2-40B4-BE49-F238E27FC236}">
                <a16:creationId xmlns:a16="http://schemas.microsoft.com/office/drawing/2014/main" id="{DFE6116D-ED12-4505-883A-410594085E50}"/>
              </a:ext>
            </a:extLst>
          </p:cNvPr>
          <p:cNvSpPr/>
          <p:nvPr/>
        </p:nvSpPr>
        <p:spPr>
          <a:xfrm>
            <a:off x="5942795" y="1052249"/>
            <a:ext cx="2186072" cy="1547928"/>
          </a:xfrm>
          <a:prstGeom prst="wedgeRectCallout">
            <a:avLst>
              <a:gd name="adj1" fmla="val 110768"/>
              <a:gd name="adj2" fmla="val 3027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Another example of how all liberals are hateful, corrupt, lying, evil, deceitful, hypocritical, despicable pieces of s*** like @</a:t>
            </a:r>
            <a:r>
              <a:rPr lang="en-US" sz="1400" dirty="0" err="1">
                <a:solidFill>
                  <a:schemeClr val="tx1"/>
                </a:solidFill>
              </a:rPr>
              <a:t>HussamA</a:t>
            </a:r>
            <a:r>
              <a:rPr lang="en-US" sz="1400" dirty="0">
                <a:solidFill>
                  <a:schemeClr val="tx1"/>
                </a:solidFill>
              </a:rPr>
              <a:t> https://t.co/6E0oT6pDPp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414E6A7-EEB6-47BC-B01D-6A0A44A49986}"/>
              </a:ext>
            </a:extLst>
          </p:cNvPr>
          <p:cNvSpPr/>
          <p:nvPr/>
        </p:nvSpPr>
        <p:spPr>
          <a:xfrm>
            <a:off x="182703" y="3184338"/>
            <a:ext cx="3304116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Bahnschrift SemiCondensed" panose="020B0502040204020203" pitchFamily="34" charset="0"/>
              </a:rPr>
              <a:t>Socially liberal messages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Bahnschrift SemiCondensed" panose="020B0502040204020203" pitchFamily="34" charset="0"/>
              </a:rPr>
              <a:t>Primarily focused on racial identity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Bahnschrift SemiCondensed" panose="020B0502040204020203" pitchFamily="34" charset="0"/>
              </a:rPr>
              <a:t>Often mimicked the Black Lives Matter movement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Bahnschrift SemiCondensed" panose="020B0502040204020203" pitchFamily="34" charset="0"/>
              </a:rPr>
              <a:t>Attacked mainstream democratic politicians, particularly Hillary Clinton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Bahnschrift SemiCondensed" panose="020B0502040204020203" pitchFamily="34" charset="0"/>
              </a:rPr>
              <a:t>Supportive of Bernie Sanders</a:t>
            </a:r>
          </a:p>
        </p:txBody>
      </p:sp>
    </p:spTree>
    <p:extLst>
      <p:ext uri="{BB962C8B-B14F-4D97-AF65-F5344CB8AC3E}">
        <p14:creationId xmlns:p14="http://schemas.microsoft.com/office/powerpoint/2010/main" val="25702368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EE3E63C-B491-4192-9DDB-535219FFA8C3}"/>
              </a:ext>
            </a:extLst>
          </p:cNvPr>
          <p:cNvSpPr/>
          <p:nvPr/>
        </p:nvSpPr>
        <p:spPr>
          <a:xfrm>
            <a:off x="2713503" y="247262"/>
            <a:ext cx="676499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Bahnschrift SemiCondensed" panose="020B0502040204020203" pitchFamily="34" charset="0"/>
              </a:rPr>
              <a:t>Sentiment &amp; Emotion Analysis </a:t>
            </a:r>
            <a:endParaRPr lang="en-US" sz="4400" dirty="0">
              <a:solidFill>
                <a:schemeClr val="tx1">
                  <a:lumMod val="75000"/>
                  <a:lumOff val="25000"/>
                </a:schemeClr>
              </a:solidFill>
              <a:latin typeface="Bahnschrift SemiCondensed" panose="020B0502040204020203" pitchFamily="34" charset="0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5E947591-1A85-465B-BD90-BA4FA397CF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425814"/>
              </p:ext>
            </p:extLst>
          </p:nvPr>
        </p:nvGraphicFramePr>
        <p:xfrm>
          <a:off x="533398" y="2009775"/>
          <a:ext cx="11125201" cy="4267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295731">
                  <a:extLst>
                    <a:ext uri="{9D8B030D-6E8A-4147-A177-3AD203B41FA5}">
                      <a16:colId xmlns:a16="http://schemas.microsoft.com/office/drawing/2014/main" val="2296564455"/>
                    </a:ext>
                  </a:extLst>
                </a:gridCol>
                <a:gridCol w="608588">
                  <a:extLst>
                    <a:ext uri="{9D8B030D-6E8A-4147-A177-3AD203B41FA5}">
                      <a16:colId xmlns:a16="http://schemas.microsoft.com/office/drawing/2014/main" val="3337016153"/>
                    </a:ext>
                  </a:extLst>
                </a:gridCol>
                <a:gridCol w="806732">
                  <a:extLst>
                    <a:ext uri="{9D8B030D-6E8A-4147-A177-3AD203B41FA5}">
                      <a16:colId xmlns:a16="http://schemas.microsoft.com/office/drawing/2014/main" val="3864911095"/>
                    </a:ext>
                  </a:extLst>
                </a:gridCol>
                <a:gridCol w="672045">
                  <a:extLst>
                    <a:ext uri="{9D8B030D-6E8A-4147-A177-3AD203B41FA5}">
                      <a16:colId xmlns:a16="http://schemas.microsoft.com/office/drawing/2014/main" val="1262424048"/>
                    </a:ext>
                  </a:extLst>
                </a:gridCol>
                <a:gridCol w="573437">
                  <a:extLst>
                    <a:ext uri="{9D8B030D-6E8A-4147-A177-3AD203B41FA5}">
                      <a16:colId xmlns:a16="http://schemas.microsoft.com/office/drawing/2014/main" val="4207427119"/>
                    </a:ext>
                  </a:extLst>
                </a:gridCol>
                <a:gridCol w="665200">
                  <a:extLst>
                    <a:ext uri="{9D8B030D-6E8A-4147-A177-3AD203B41FA5}">
                      <a16:colId xmlns:a16="http://schemas.microsoft.com/office/drawing/2014/main" val="314516536"/>
                    </a:ext>
                  </a:extLst>
                </a:gridCol>
                <a:gridCol w="761591">
                  <a:extLst>
                    <a:ext uri="{9D8B030D-6E8A-4147-A177-3AD203B41FA5}">
                      <a16:colId xmlns:a16="http://schemas.microsoft.com/office/drawing/2014/main" val="2965383869"/>
                    </a:ext>
                  </a:extLst>
                </a:gridCol>
                <a:gridCol w="784704">
                  <a:extLst>
                    <a:ext uri="{9D8B030D-6E8A-4147-A177-3AD203B41FA5}">
                      <a16:colId xmlns:a16="http://schemas.microsoft.com/office/drawing/2014/main" val="3379147286"/>
                    </a:ext>
                  </a:extLst>
                </a:gridCol>
                <a:gridCol w="646228">
                  <a:extLst>
                    <a:ext uri="{9D8B030D-6E8A-4147-A177-3AD203B41FA5}">
                      <a16:colId xmlns:a16="http://schemas.microsoft.com/office/drawing/2014/main" val="2356887181"/>
                    </a:ext>
                  </a:extLst>
                </a:gridCol>
                <a:gridCol w="652267">
                  <a:extLst>
                    <a:ext uri="{9D8B030D-6E8A-4147-A177-3AD203B41FA5}">
                      <a16:colId xmlns:a16="http://schemas.microsoft.com/office/drawing/2014/main" val="4246627445"/>
                    </a:ext>
                  </a:extLst>
                </a:gridCol>
                <a:gridCol w="891651">
                  <a:extLst>
                    <a:ext uri="{9D8B030D-6E8A-4147-A177-3AD203B41FA5}">
                      <a16:colId xmlns:a16="http://schemas.microsoft.com/office/drawing/2014/main" val="3137824285"/>
                    </a:ext>
                  </a:extLst>
                </a:gridCol>
                <a:gridCol w="767027">
                  <a:extLst>
                    <a:ext uri="{9D8B030D-6E8A-4147-A177-3AD203B41FA5}">
                      <a16:colId xmlns:a16="http://schemas.microsoft.com/office/drawing/2014/main" val="4103441227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 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576" marR="36576" marT="36576" marB="36576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anger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576" marR="36576" marT="36576" marB="36576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 err="1">
                          <a:effectLst/>
                        </a:rPr>
                        <a:t>antici-pation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576" marR="36576" marT="36576" marB="36576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disgust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576" marR="36576" marT="36576" marB="36576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fear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576" marR="36576" marT="36576" marB="36576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joy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576" marR="36576" marT="36576" marB="36576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sadness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576" marR="36576" marT="36576" marB="36576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surprise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576" marR="36576" marT="36576" marB="36576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trust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576" marR="36576" marT="36576" marB="36576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576" marR="36576" marT="36576" marB="36576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negative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576" marR="36576" marT="36576" marB="36576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positive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576" marR="36576" marT="36576" marB="36576" anchor="b"/>
                </a:tc>
                <a:extLst>
                  <a:ext uri="{0D108BD9-81ED-4DB2-BD59-A6C34878D82A}">
                    <a16:rowId xmlns:a16="http://schemas.microsoft.com/office/drawing/2014/main" val="773629288"/>
                  </a:ext>
                </a:extLst>
              </a:tr>
              <a:tr h="62865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RT mb141bar: Dear Lord, protect, guide, bless our President </a:t>
                      </a:r>
                      <a:r>
                        <a:rPr lang="en-US" sz="1400" u="none" strike="noStrike" dirty="0" err="1">
                          <a:effectLst/>
                        </a:rPr>
                        <a:t>Trump.Please</a:t>
                      </a:r>
                      <a:r>
                        <a:rPr lang="en-US" sz="1400" u="none" strike="noStrike" dirty="0">
                          <a:effectLst/>
                        </a:rPr>
                        <a:t> save us from those attempting to harm him </a:t>
                      </a:r>
                      <a:r>
                        <a:rPr lang="en-US" sz="1400" u="none" strike="noStrike" dirty="0">
                          <a:effectLst/>
                          <a:hlinkClick r:id="rId2"/>
                        </a:rPr>
                        <a:t>https://t.co/mu8fHj1V50</a:t>
                      </a:r>
                      <a:endParaRPr lang="en-US" sz="1400" u="none" strike="noStrike" dirty="0">
                        <a:effectLst/>
                      </a:endParaRPr>
                    </a:p>
                  </a:txBody>
                  <a:tcPr marL="36576" marR="36576" marT="36576" marB="36576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576" marR="36576" marT="36576" marB="36576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576" marR="36576" marT="36576" marB="36576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576" marR="36576" marT="36576" marB="36576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576" marR="36576" marT="36576" marB="36576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576" marR="36576" marT="36576" marB="36576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576" marR="36576" marT="36576" marB="36576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576" marR="36576" marT="36576" marB="36576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5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576" marR="36576" marT="36576" marB="36576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576" marR="36576" marT="36576" marB="36576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576" marR="36576" marT="36576" marB="36576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  <a:highlight>
                            <a:srgbClr val="FFFF00"/>
                          </a:highlight>
                        </a:rPr>
                        <a:t>7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36576" marR="36576" marT="36576" marB="36576" anchor="b"/>
                </a:tc>
                <a:extLst>
                  <a:ext uri="{0D108BD9-81ED-4DB2-BD59-A6C34878D82A}">
                    <a16:rowId xmlns:a16="http://schemas.microsoft.com/office/drawing/2014/main" val="1386880744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Another example of how all liberals are hateful, corrupt, lying, evil, deceitful, hypocritical, despicable pieces of s*** like @</a:t>
                      </a:r>
                      <a:r>
                        <a:rPr lang="en-US" sz="1400" u="none" strike="noStrike" dirty="0" err="1">
                          <a:effectLst/>
                        </a:rPr>
                        <a:t>HussamA</a:t>
                      </a:r>
                      <a:r>
                        <a:rPr lang="en-US" sz="1400" u="none" strike="noStrike" dirty="0">
                          <a:effectLst/>
                        </a:rPr>
                        <a:t> </a:t>
                      </a:r>
                      <a:r>
                        <a:rPr lang="en-US" sz="1400" u="none" strike="noStrike" dirty="0">
                          <a:effectLst/>
                          <a:hlinkClick r:id="rId3"/>
                        </a:rPr>
                        <a:t>https://t.co/6E0oT6pDPp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576" marR="36576" marT="36576" marB="36576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576" marR="36576" marT="36576" marB="36576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576" marR="36576" marT="36576" marB="36576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7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576" marR="36576" marT="36576" marB="36576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576" marR="36576" marT="36576" marB="36576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576" marR="36576" marT="36576" marB="36576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576" marR="36576" marT="36576" marB="36576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576" marR="36576" marT="36576" marB="36576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576" marR="36576" marT="36576" marB="36576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576" marR="36576" marT="36576" marB="36576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  <a:highlight>
                            <a:srgbClr val="FFFF00"/>
                          </a:highlight>
                        </a:rPr>
                        <a:t>8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36576" marR="36576" marT="36576" marB="36576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576" marR="36576" marT="36576" marB="36576" anchor="b"/>
                </a:tc>
                <a:extLst>
                  <a:ext uri="{0D108BD9-81ED-4DB2-BD59-A6C34878D82A}">
                    <a16:rowId xmlns:a16="http://schemas.microsoft.com/office/drawing/2014/main" val="1082861925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Good Night Warriors! Remember White Supremacy Must be Destroyed Globally in order for True Peace &amp; Real Justice to Reign. </a:t>
                      </a:r>
                      <a:r>
                        <a:rPr lang="en-US" sz="1400" u="none" strike="noStrike" dirty="0">
                          <a:effectLst/>
                          <a:hlinkClick r:id="rId4"/>
                        </a:rPr>
                        <a:t>https://t.co/eLiMbwhD5L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576" marR="36576" marT="36576" marB="36576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576" marR="36576" marT="36576" marB="36576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576" marR="36576" marT="36576" marB="36576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576" marR="36576" marT="36576" marB="36576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576" marR="36576" marT="36576" marB="36576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576" marR="36576" marT="36576" marB="36576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576" marR="36576" marT="36576" marB="36576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576" marR="36576" marT="36576" marB="36576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576" marR="36576" marT="36576" marB="36576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576" marR="36576" marT="36576" marB="36576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576" marR="36576" marT="36576" marB="36576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  <a:highlight>
                            <a:srgbClr val="FFFF00"/>
                          </a:highlight>
                        </a:rPr>
                        <a:t>6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36576" marR="36576" marT="36576" marB="36576" anchor="b"/>
                </a:tc>
                <a:extLst>
                  <a:ext uri="{0D108BD9-81ED-4DB2-BD59-A6C34878D82A}">
                    <a16:rowId xmlns:a16="http://schemas.microsoft.com/office/drawing/2014/main" val="179850159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@4mysquad And so #BLM is called a "hate group" while cops sworn to serve and protect commit murder, torture, aggravated assault and theft.'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576" marR="36576" marT="36576" marB="36576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576" marR="36576" marT="36576" marB="36576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576" marR="36576" marT="36576" marB="36576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576" marR="36576" marT="36576" marB="36576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576" marR="36576" marT="36576" marB="36576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576" marR="36576" marT="36576" marB="36576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576" marR="36576" marT="36576" marB="36576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576" marR="36576" marT="36576" marB="36576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576" marR="36576" marT="36576" marB="36576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576" marR="36576" marT="36576" marB="36576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  <a:highlight>
                            <a:srgbClr val="FFFF00"/>
                          </a:highlight>
                        </a:rPr>
                        <a:t>7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36576" marR="36576" marT="36576" marB="36576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6576" marR="36576" marT="36576" marB="36576" anchor="b"/>
                </a:tc>
                <a:extLst>
                  <a:ext uri="{0D108BD9-81ED-4DB2-BD59-A6C34878D82A}">
                    <a16:rowId xmlns:a16="http://schemas.microsoft.com/office/drawing/2014/main" val="3226941073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D208CED8-298B-4228-9DEE-618744C0D7A4}"/>
              </a:ext>
            </a:extLst>
          </p:cNvPr>
          <p:cNvSpPr/>
          <p:nvPr/>
        </p:nvSpPr>
        <p:spPr>
          <a:xfrm>
            <a:off x="2835329" y="959241"/>
            <a:ext cx="65213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0" dirty="0">
                <a:solidFill>
                  <a:srgbClr val="000000"/>
                </a:solidFill>
                <a:effectLst/>
                <a:latin typeface="Bahnschrift SemiCondensed" panose="020B0502040204020203" pitchFamily="34" charset="0"/>
              </a:rPr>
              <a:t>R </a:t>
            </a:r>
            <a:r>
              <a:rPr lang="en-US" i="0" dirty="0" err="1">
                <a:solidFill>
                  <a:srgbClr val="000000"/>
                </a:solidFill>
                <a:effectLst/>
                <a:latin typeface="Bahnschrift SemiCondensed" panose="020B0502040204020203" pitchFamily="34" charset="0"/>
              </a:rPr>
              <a:t>Syuzhet</a:t>
            </a:r>
            <a:r>
              <a:rPr lang="en-US" i="0" dirty="0">
                <a:solidFill>
                  <a:srgbClr val="000000"/>
                </a:solidFill>
                <a:effectLst/>
                <a:latin typeface="Bahnschrift SemiCondensed" panose="020B0502040204020203" pitchFamily="34" charset="0"/>
              </a:rPr>
              <a:t> Package- </a:t>
            </a:r>
            <a:r>
              <a:rPr lang="en-US" b="0" i="0" dirty="0">
                <a:solidFill>
                  <a:srgbClr val="000000"/>
                </a:solidFill>
                <a:effectLst/>
                <a:latin typeface="Bahnschrift SemiCondensed" panose="020B0502040204020203" pitchFamily="34" charset="0"/>
              </a:rPr>
              <a:t>implements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Bahnschrift SemiCondensed" panose="020B0502040204020203" pitchFamily="34" charset="0"/>
              </a:rPr>
              <a:t>Saif</a:t>
            </a:r>
            <a:r>
              <a:rPr lang="en-US" b="0" i="0" dirty="0">
                <a:solidFill>
                  <a:srgbClr val="000000"/>
                </a:solidFill>
                <a:effectLst/>
                <a:latin typeface="Bahnschrift SemiCondensed" panose="020B0502040204020203" pitchFamily="34" charset="0"/>
              </a:rPr>
              <a:t> Mohammad’s NRC emotion lexicon</a:t>
            </a:r>
            <a:endParaRPr lang="en-US" dirty="0">
              <a:latin typeface="Bahnschrift SemiCondensed" panose="020B0502040204020203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CBC0A20-C9B8-48FA-BBE8-C23EB1CE25D1}"/>
              </a:ext>
            </a:extLst>
          </p:cNvPr>
          <p:cNvSpPr/>
          <p:nvPr/>
        </p:nvSpPr>
        <p:spPr>
          <a:xfrm>
            <a:off x="3777916" y="1648326"/>
            <a:ext cx="5578750" cy="26469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Emotion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3866D78-76BE-4DC4-99EB-F1558FCE623D}"/>
              </a:ext>
            </a:extLst>
          </p:cNvPr>
          <p:cNvSpPr/>
          <p:nvPr/>
        </p:nvSpPr>
        <p:spPr>
          <a:xfrm>
            <a:off x="9994232" y="1648325"/>
            <a:ext cx="1664367" cy="26469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Sentiment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56A7613-17AD-4C5C-A6C4-70AC8B75CACA}"/>
              </a:ext>
            </a:extLst>
          </p:cNvPr>
          <p:cNvSpPr/>
          <p:nvPr/>
        </p:nvSpPr>
        <p:spPr>
          <a:xfrm>
            <a:off x="160356" y="2555612"/>
            <a:ext cx="269548" cy="183214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/>
              <a:t>Right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7565C6E-05B1-4727-BE49-44FC9F7343B7}"/>
              </a:ext>
            </a:extLst>
          </p:cNvPr>
          <p:cNvSpPr/>
          <p:nvPr/>
        </p:nvSpPr>
        <p:spPr>
          <a:xfrm>
            <a:off x="168882" y="4455994"/>
            <a:ext cx="269548" cy="18288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/>
              <a:t>Left </a:t>
            </a:r>
          </a:p>
        </p:txBody>
      </p:sp>
    </p:spTree>
    <p:extLst>
      <p:ext uri="{BB962C8B-B14F-4D97-AF65-F5344CB8AC3E}">
        <p14:creationId xmlns:p14="http://schemas.microsoft.com/office/powerpoint/2010/main" val="2820570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5E1F5E5-1ECD-43FA-8E04-EBA8523EDFF4}"/>
              </a:ext>
            </a:extLst>
          </p:cNvPr>
          <p:cNvSpPr/>
          <p:nvPr/>
        </p:nvSpPr>
        <p:spPr>
          <a:xfrm>
            <a:off x="1307938" y="182464"/>
            <a:ext cx="8033307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Right Troll LDA Topic Words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2FA83E-5CC9-4537-93DF-F08DE3FFFB5B}"/>
              </a:ext>
            </a:extLst>
          </p:cNvPr>
          <p:cNvSpPr txBox="1"/>
          <p:nvPr/>
        </p:nvSpPr>
        <p:spPr>
          <a:xfrm>
            <a:off x="10066254" y="1422063"/>
            <a:ext cx="16377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Bahnschrift" panose="020B0502040204020203" pitchFamily="34" charset="0"/>
              </a:rPr>
              <a:t>For LDA topics found in only one time category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0AE3F022-502E-43A2-A200-B68E9362AB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4449367"/>
              </p:ext>
            </p:extLst>
          </p:nvPr>
        </p:nvGraphicFramePr>
        <p:xfrm>
          <a:off x="868101" y="1044503"/>
          <a:ext cx="8707577" cy="5703870"/>
        </p:xfrm>
        <a:graphic>
          <a:graphicData uri="http://schemas.openxmlformats.org/drawingml/2006/table">
            <a:tbl>
              <a:tblPr/>
              <a:tblGrid>
                <a:gridCol w="1269715">
                  <a:extLst>
                    <a:ext uri="{9D8B030D-6E8A-4147-A177-3AD203B41FA5}">
                      <a16:colId xmlns:a16="http://schemas.microsoft.com/office/drawing/2014/main" val="2277686510"/>
                    </a:ext>
                  </a:extLst>
                </a:gridCol>
                <a:gridCol w="1349909">
                  <a:extLst>
                    <a:ext uri="{9D8B030D-6E8A-4147-A177-3AD203B41FA5}">
                      <a16:colId xmlns:a16="http://schemas.microsoft.com/office/drawing/2014/main" val="1146740766"/>
                    </a:ext>
                  </a:extLst>
                </a:gridCol>
                <a:gridCol w="1390004">
                  <a:extLst>
                    <a:ext uri="{9D8B030D-6E8A-4147-A177-3AD203B41FA5}">
                      <a16:colId xmlns:a16="http://schemas.microsoft.com/office/drawing/2014/main" val="3143019266"/>
                    </a:ext>
                  </a:extLst>
                </a:gridCol>
                <a:gridCol w="1136061">
                  <a:extLst>
                    <a:ext uri="{9D8B030D-6E8A-4147-A177-3AD203B41FA5}">
                      <a16:colId xmlns:a16="http://schemas.microsoft.com/office/drawing/2014/main" val="636186089"/>
                    </a:ext>
                  </a:extLst>
                </a:gridCol>
                <a:gridCol w="1433443">
                  <a:extLst>
                    <a:ext uri="{9D8B030D-6E8A-4147-A177-3AD203B41FA5}">
                      <a16:colId xmlns:a16="http://schemas.microsoft.com/office/drawing/2014/main" val="4125903720"/>
                    </a:ext>
                  </a:extLst>
                </a:gridCol>
                <a:gridCol w="1296448">
                  <a:extLst>
                    <a:ext uri="{9D8B030D-6E8A-4147-A177-3AD203B41FA5}">
                      <a16:colId xmlns:a16="http://schemas.microsoft.com/office/drawing/2014/main" val="3366546179"/>
                    </a:ext>
                  </a:extLst>
                </a:gridCol>
                <a:gridCol w="831997">
                  <a:extLst>
                    <a:ext uri="{9D8B030D-6E8A-4147-A177-3AD203B41FA5}">
                      <a16:colId xmlns:a16="http://schemas.microsoft.com/office/drawing/2014/main" val="490696569"/>
                    </a:ext>
                  </a:extLst>
                </a:gridCol>
              </a:tblGrid>
              <a:tr h="96696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 dirty="0">
                          <a:solidFill>
                            <a:schemeClr val="bg1"/>
                          </a:solidFill>
                          <a:effectLst/>
                          <a:latin typeface="Bahnschrift" panose="020B0502040204020203"/>
                        </a:rPr>
                        <a:t>2 </a:t>
                      </a:r>
                      <a:r>
                        <a:rPr lang="en-US" sz="8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Bahnschrift" panose="020B0502040204020203"/>
                        </a:rPr>
                        <a:t>hrs</a:t>
                      </a:r>
                      <a:r>
                        <a:rPr lang="en-US" sz="800" b="1" i="0" u="none" strike="noStrike" dirty="0">
                          <a:solidFill>
                            <a:schemeClr val="bg1"/>
                          </a:solidFill>
                          <a:effectLst/>
                          <a:latin typeface="Bahnschrift" panose="020B0502040204020203"/>
                        </a:rPr>
                        <a:t> before work</a:t>
                      </a:r>
                    </a:p>
                  </a:txBody>
                  <a:tcPr marL="42568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chemeClr val="bg1"/>
                          </a:solidFill>
                          <a:effectLst/>
                          <a:latin typeface="Bahnschrift" panose="020B0502040204020203"/>
                        </a:rPr>
                        <a:t>morning work</a:t>
                      </a:r>
                    </a:p>
                  </a:txBody>
                  <a:tcPr marL="42568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chemeClr val="bg1"/>
                          </a:solidFill>
                          <a:effectLst/>
                          <a:latin typeface="Bahnschrift" panose="020B0502040204020203"/>
                        </a:rPr>
                        <a:t>lunch</a:t>
                      </a:r>
                    </a:p>
                  </a:txBody>
                  <a:tcPr marL="42568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chemeClr val="bg1"/>
                          </a:solidFill>
                          <a:effectLst/>
                          <a:latin typeface="Bahnschrift" panose="020B0502040204020203"/>
                        </a:rPr>
                        <a:t>afternoon work</a:t>
                      </a:r>
                    </a:p>
                  </a:txBody>
                  <a:tcPr marL="42568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chemeClr val="bg1"/>
                          </a:solidFill>
                          <a:effectLst/>
                          <a:latin typeface="Bahnschrift" panose="020B0502040204020203"/>
                        </a:rPr>
                        <a:t>2 hrs after work</a:t>
                      </a:r>
                    </a:p>
                  </a:txBody>
                  <a:tcPr marL="42568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chemeClr val="bg1"/>
                          </a:solidFill>
                          <a:effectLst/>
                          <a:latin typeface="Bahnschrift" panose="020B0502040204020203"/>
                        </a:rPr>
                        <a:t>evening leisure</a:t>
                      </a:r>
                    </a:p>
                  </a:txBody>
                  <a:tcPr marL="42568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 dirty="0">
                          <a:solidFill>
                            <a:schemeClr val="bg1"/>
                          </a:solidFill>
                          <a:effectLst/>
                          <a:latin typeface="Bahnschrift" panose="020B0502040204020203"/>
                        </a:rPr>
                        <a:t>sleep</a:t>
                      </a:r>
                    </a:p>
                  </a:txBody>
                  <a:tcPr marL="42568" marR="4730" marT="47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17688"/>
                  </a:ext>
                </a:extLst>
              </a:tr>
              <a:tr h="96696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abcgopdebate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3895384"/>
                  </a:ext>
                </a:extLst>
              </a:tr>
              <a:tr h="96696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abcnews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70822526"/>
                  </a:ext>
                </a:extLst>
              </a:tr>
              <a:tr h="96696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antifa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35431057"/>
                  </a:ext>
                </a:extLst>
              </a:tr>
              <a:tr h="96696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article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59734424"/>
                  </a:ext>
                </a:extLst>
              </a:tr>
              <a:tr h="96696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breitbartnews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15518652"/>
                  </a:ext>
                </a:extLst>
              </a:tr>
              <a:tr h="96696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brussels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7365252"/>
                  </a:ext>
                </a:extLst>
              </a:tr>
              <a:tr h="96696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country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78462729"/>
                  </a:ext>
                </a:extLst>
              </a:tr>
              <a:tr h="96696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cuba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48909745"/>
                  </a:ext>
                </a:extLst>
              </a:tr>
              <a:tr h="96696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demdebate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5987911"/>
                  </a:ext>
                </a:extLst>
              </a:tr>
              <a:tr h="96696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demndebate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14256514"/>
                  </a:ext>
                </a:extLst>
              </a:tr>
              <a:tr h="96696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diversity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8978547"/>
                  </a:ext>
                </a:extLst>
              </a:tr>
              <a:tr h="96696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fail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36174028"/>
                  </a:ext>
                </a:extLst>
              </a:tr>
              <a:tr h="96696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fraud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5785377"/>
                  </a:ext>
                </a:extLst>
              </a:tr>
              <a:tr h="96696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florida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34950354"/>
                  </a:ext>
                </a:extLst>
              </a:tr>
              <a:tr h="96696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girl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61775823"/>
                  </a:ext>
                </a:extLst>
              </a:tr>
              <a:tr h="96696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gop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1245809"/>
                  </a:ext>
                </a:extLst>
              </a:tr>
              <a:tr h="96696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gopdebate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5319583"/>
                  </a:ext>
                </a:extLst>
              </a:tr>
              <a:tr h="96696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guns4ny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0364156"/>
                  </a:ext>
                </a:extLst>
              </a:tr>
              <a:tr h="96696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illegal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0540617"/>
                  </a:ext>
                </a:extLst>
              </a:tr>
              <a:tr h="96696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iran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0177786"/>
                  </a:ext>
                </a:extLst>
              </a:tr>
              <a:tr h="96696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islamkills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1876873"/>
                  </a:ext>
                </a:extLst>
              </a:tr>
              <a:tr h="96696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james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3796227"/>
                  </a:ext>
                </a:extLst>
              </a:tr>
              <a:tr h="96696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kill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5419767"/>
                  </a:ext>
                </a:extLst>
              </a:tr>
              <a:tr h="96696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live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3007351"/>
                  </a:ext>
                </a:extLst>
              </a:tr>
              <a:tr h="96696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opiceisis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112333"/>
                  </a:ext>
                </a:extLst>
              </a:tr>
              <a:tr h="96696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permit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98746820"/>
                  </a:ext>
                </a:extLst>
              </a:tr>
              <a:tr h="96696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picture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8488010"/>
                  </a:ext>
                </a:extLst>
              </a:tr>
              <a:tr h="96696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prayers4california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05595655"/>
                  </a:ext>
                </a:extLst>
              </a:tr>
              <a:tr h="96696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refugees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09416026"/>
                  </a:ext>
                </a:extLst>
              </a:tr>
              <a:tr h="96696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rubio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86815756"/>
                  </a:ext>
                </a:extLst>
              </a:tr>
              <a:tr h="96696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salary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0914105"/>
                  </a:ext>
                </a:extLst>
              </a:tr>
              <a:tr h="96696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stand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57418600"/>
                  </a:ext>
                </a:extLst>
              </a:tr>
              <a:tr h="96696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stop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67405315"/>
                  </a:ext>
                </a:extLst>
              </a:tr>
              <a:tr h="96696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stopislam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21199170"/>
                  </a:ext>
                </a:extLst>
              </a:tr>
              <a:tr h="96696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students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4836384"/>
                  </a:ext>
                </a:extLst>
              </a:tr>
              <a:tr h="96696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targeted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46837163"/>
                  </a:ext>
                </a:extLst>
              </a:tr>
              <a:tr h="96696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targets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8004586"/>
                  </a:ext>
                </a:extLst>
              </a:tr>
              <a:tr h="96696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time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4833658"/>
                  </a:ext>
                </a:extLst>
              </a:tr>
              <a:tr h="96696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trumpbecause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6283996"/>
                  </a:ext>
                </a:extLst>
              </a:tr>
              <a:tr h="96696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trumpforpresident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0460234"/>
                  </a:ext>
                </a:extLst>
              </a:tr>
              <a:tr h="96696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vegasgopdebate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98012387"/>
                  </a:ext>
                </a:extLst>
              </a:tr>
              <a:tr h="96696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vote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1267443"/>
                  </a:ext>
                </a:extLst>
              </a:tr>
              <a:tr h="96696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wikileaks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8963798"/>
                  </a:ext>
                </a:extLst>
              </a:tr>
              <a:tr h="96696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woman</a:t>
                      </a:r>
                    </a:p>
                  </a:txBody>
                  <a:tcPr marL="87027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Bahnschrift" panose="020B0502040204020203"/>
                        </a:rPr>
                        <a:t> </a:t>
                      </a:r>
                    </a:p>
                  </a:txBody>
                  <a:tcPr marL="4835" marR="4835" marT="483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932105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858153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0636349-44FD-42EC-AB5C-CD84AD21DB72}"/>
              </a:ext>
            </a:extLst>
          </p:cNvPr>
          <p:cNvSpPr txBox="1"/>
          <p:nvPr/>
        </p:nvSpPr>
        <p:spPr>
          <a:xfrm>
            <a:off x="1206265" y="1085850"/>
            <a:ext cx="10147535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Building off </a:t>
            </a:r>
            <a:r>
              <a:rPr lang="en-US" sz="4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Linvill</a:t>
            </a:r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 and Warren’s categorization, what can we learn about :</a:t>
            </a:r>
          </a:p>
          <a:p>
            <a:endParaRPr lang="en-US" sz="4000" dirty="0">
              <a:solidFill>
                <a:schemeClr val="tx1">
                  <a:lumMod val="75000"/>
                  <a:lumOff val="25000"/>
                </a:schemeClr>
              </a:solidFill>
              <a:latin typeface="Bahnschrift SemiCondensed" panose="020B0502040204020203" pitchFamily="34" charset="0"/>
            </a:endParaRPr>
          </a:p>
          <a:p>
            <a:pPr marL="576263" indent="-576263">
              <a:buAutoNum type="arabicPeriod"/>
            </a:pPr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The topics, sentiment, and emotional appeal used by Left and Right trolls in peak periods</a:t>
            </a:r>
          </a:p>
          <a:p>
            <a:pPr marL="576263" indent="-576263">
              <a:buAutoNum type="arabicPeriod"/>
            </a:pPr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Differences in topics, sentiment, and emotional appeal by time of day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C527614-8D0A-4EA5-B0E1-D875E91C2C2D}"/>
              </a:ext>
            </a:extLst>
          </p:cNvPr>
          <p:cNvSpPr/>
          <p:nvPr/>
        </p:nvSpPr>
        <p:spPr>
          <a:xfrm>
            <a:off x="571500" y="876300"/>
            <a:ext cx="11049000" cy="523875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0206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1BC8B53-C6AE-4518-BBF5-DF8C63B76685}"/>
              </a:ext>
            </a:extLst>
          </p:cNvPr>
          <p:cNvSpPr txBox="1"/>
          <p:nvPr/>
        </p:nvSpPr>
        <p:spPr>
          <a:xfrm>
            <a:off x="472483" y="1798595"/>
            <a:ext cx="127631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" panose="020B0502040204020203" pitchFamily="34" charset="0"/>
              </a:rPr>
              <a:t>Sentiment </a:t>
            </a:r>
          </a:p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" panose="020B0502040204020203" pitchFamily="34" charset="0"/>
              </a:rPr>
              <a:t>and </a:t>
            </a:r>
          </a:p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" panose="020B0502040204020203" pitchFamily="34" charset="0"/>
              </a:rPr>
              <a:t>Emotion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FEFA0B-33C8-46EC-B440-D23ED935D8B8}"/>
              </a:ext>
            </a:extLst>
          </p:cNvPr>
          <p:cNvSpPr txBox="1"/>
          <p:nvPr/>
        </p:nvSpPr>
        <p:spPr>
          <a:xfrm>
            <a:off x="472483" y="5778970"/>
            <a:ext cx="1356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" panose="020B0502040204020203" pitchFamily="34" charset="0"/>
              </a:rPr>
              <a:t>Word Cloud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2A6442-6155-47D7-85DE-87CC94253A50}"/>
              </a:ext>
            </a:extLst>
          </p:cNvPr>
          <p:cNvSpPr txBox="1"/>
          <p:nvPr/>
        </p:nvSpPr>
        <p:spPr>
          <a:xfrm>
            <a:off x="651523" y="2654019"/>
            <a:ext cx="9573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SemiCondensed" panose="020B0502040204020203" pitchFamily="34" charset="0"/>
              </a:rPr>
              <a:t>(R </a:t>
            </a:r>
            <a:r>
              <a:rPr 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ahnschrift SemiCondensed" panose="020B0502040204020203" pitchFamily="34" charset="0"/>
              </a:rPr>
              <a:t>syuzhet</a:t>
            </a: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SemiCondensed" panose="020B0502040204020203" pitchFamily="34" charset="0"/>
              </a:rPr>
              <a:t>)</a:t>
            </a:r>
            <a:endParaRPr lang="en-US" sz="1400" dirty="0">
              <a:solidFill>
                <a:schemeClr val="tx1">
                  <a:lumMod val="85000"/>
                  <a:lumOff val="15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BE7E51F-64A0-4725-9A3C-E09E24C15A11}"/>
              </a:ext>
            </a:extLst>
          </p:cNvPr>
          <p:cNvSpPr txBox="1"/>
          <p:nvPr/>
        </p:nvSpPr>
        <p:spPr>
          <a:xfrm>
            <a:off x="618770" y="4863590"/>
            <a:ext cx="12650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SemiCondensed" panose="020B0502040204020203" pitchFamily="34" charset="0"/>
              </a:rPr>
              <a:t>(R </a:t>
            </a:r>
            <a:r>
              <a:rPr 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ahnschrift SemiCondensed" panose="020B0502040204020203" pitchFamily="34" charset="0"/>
              </a:rPr>
              <a:t>topicmodels</a:t>
            </a: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SemiCondensed" panose="020B0502040204020203" pitchFamily="34" charset="0"/>
              </a:rPr>
              <a:t>)</a:t>
            </a:r>
            <a:endParaRPr lang="en-US" sz="1400" dirty="0">
              <a:solidFill>
                <a:schemeClr val="tx1">
                  <a:lumMod val="85000"/>
                  <a:lumOff val="15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E94539-44DC-4030-9C04-F9E4C235FB9E}"/>
              </a:ext>
            </a:extLst>
          </p:cNvPr>
          <p:cNvSpPr txBox="1"/>
          <p:nvPr/>
        </p:nvSpPr>
        <p:spPr>
          <a:xfrm>
            <a:off x="582287" y="6096432"/>
            <a:ext cx="11496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SemiCondensed" panose="020B0502040204020203" pitchFamily="34" charset="0"/>
              </a:rPr>
              <a:t>(R </a:t>
            </a:r>
            <a:r>
              <a:rPr 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ahnschrift SemiCondensed" panose="020B0502040204020203" pitchFamily="34" charset="0"/>
              </a:rPr>
              <a:t>wordcloud</a:t>
            </a: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SemiCondensed" panose="020B0502040204020203" pitchFamily="34" charset="0"/>
              </a:rPr>
              <a:t>)</a:t>
            </a:r>
            <a:endParaRPr lang="en-US" sz="1400" dirty="0">
              <a:solidFill>
                <a:schemeClr val="tx1">
                  <a:lumMod val="85000"/>
                  <a:lumOff val="15000"/>
                </a:schemeClr>
              </a:solidFill>
              <a:latin typeface="Bahnschrift" panose="020B0502040204020203" pitchFamily="34" charset="0"/>
            </a:endParaRP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869C6452-0A69-4019-AC89-657BC561BA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7769315"/>
              </p:ext>
            </p:extLst>
          </p:nvPr>
        </p:nvGraphicFramePr>
        <p:xfrm>
          <a:off x="2234430" y="1531741"/>
          <a:ext cx="9081182" cy="199322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690211">
                  <a:extLst>
                    <a:ext uri="{9D8B030D-6E8A-4147-A177-3AD203B41FA5}">
                      <a16:colId xmlns:a16="http://schemas.microsoft.com/office/drawing/2014/main" val="345470593"/>
                    </a:ext>
                  </a:extLst>
                </a:gridCol>
                <a:gridCol w="496773">
                  <a:extLst>
                    <a:ext uri="{9D8B030D-6E8A-4147-A177-3AD203B41FA5}">
                      <a16:colId xmlns:a16="http://schemas.microsoft.com/office/drawing/2014/main" val="561554378"/>
                    </a:ext>
                  </a:extLst>
                </a:gridCol>
                <a:gridCol w="658512">
                  <a:extLst>
                    <a:ext uri="{9D8B030D-6E8A-4147-A177-3AD203B41FA5}">
                      <a16:colId xmlns:a16="http://schemas.microsoft.com/office/drawing/2014/main" val="3221509765"/>
                    </a:ext>
                  </a:extLst>
                </a:gridCol>
                <a:gridCol w="548571">
                  <a:extLst>
                    <a:ext uri="{9D8B030D-6E8A-4147-A177-3AD203B41FA5}">
                      <a16:colId xmlns:a16="http://schemas.microsoft.com/office/drawing/2014/main" val="1791396791"/>
                    </a:ext>
                  </a:extLst>
                </a:gridCol>
                <a:gridCol w="468080">
                  <a:extLst>
                    <a:ext uri="{9D8B030D-6E8A-4147-A177-3AD203B41FA5}">
                      <a16:colId xmlns:a16="http://schemas.microsoft.com/office/drawing/2014/main" val="3117456215"/>
                    </a:ext>
                  </a:extLst>
                </a:gridCol>
                <a:gridCol w="542983">
                  <a:extLst>
                    <a:ext uri="{9D8B030D-6E8A-4147-A177-3AD203B41FA5}">
                      <a16:colId xmlns:a16="http://schemas.microsoft.com/office/drawing/2014/main" val="2305865316"/>
                    </a:ext>
                  </a:extLst>
                </a:gridCol>
                <a:gridCol w="621665">
                  <a:extLst>
                    <a:ext uri="{9D8B030D-6E8A-4147-A177-3AD203B41FA5}">
                      <a16:colId xmlns:a16="http://schemas.microsoft.com/office/drawing/2014/main" val="318812057"/>
                    </a:ext>
                  </a:extLst>
                </a:gridCol>
                <a:gridCol w="640532">
                  <a:extLst>
                    <a:ext uri="{9D8B030D-6E8A-4147-A177-3AD203B41FA5}">
                      <a16:colId xmlns:a16="http://schemas.microsoft.com/office/drawing/2014/main" val="1469026764"/>
                    </a:ext>
                  </a:extLst>
                </a:gridCol>
                <a:gridCol w="527498">
                  <a:extLst>
                    <a:ext uri="{9D8B030D-6E8A-4147-A177-3AD203B41FA5}">
                      <a16:colId xmlns:a16="http://schemas.microsoft.com/office/drawing/2014/main" val="3845273762"/>
                    </a:ext>
                  </a:extLst>
                </a:gridCol>
                <a:gridCol w="532426">
                  <a:extLst>
                    <a:ext uri="{9D8B030D-6E8A-4147-A177-3AD203B41FA5}">
                      <a16:colId xmlns:a16="http://schemas.microsoft.com/office/drawing/2014/main" val="162390887"/>
                    </a:ext>
                  </a:extLst>
                </a:gridCol>
                <a:gridCol w="727829">
                  <a:extLst>
                    <a:ext uri="{9D8B030D-6E8A-4147-A177-3AD203B41FA5}">
                      <a16:colId xmlns:a16="http://schemas.microsoft.com/office/drawing/2014/main" val="1427041615"/>
                    </a:ext>
                  </a:extLst>
                </a:gridCol>
                <a:gridCol w="626102">
                  <a:extLst>
                    <a:ext uri="{9D8B030D-6E8A-4147-A177-3AD203B41FA5}">
                      <a16:colId xmlns:a16="http://schemas.microsoft.com/office/drawing/2014/main" val="2904129877"/>
                    </a:ext>
                  </a:extLst>
                </a:gridCol>
              </a:tblGrid>
              <a:tr h="420199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04" marR="27404" marT="27404" marB="27404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anger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04" marR="27404" marT="27404" marB="27404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 err="1">
                          <a:effectLst/>
                        </a:rPr>
                        <a:t>antici-pation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04" marR="27404" marT="27404" marB="27404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disgust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04" marR="27404" marT="27404" marB="27404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fear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04" marR="27404" marT="27404" marB="27404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joy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04" marR="27404" marT="27404" marB="27404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sadness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04" marR="27404" marT="27404" marB="27404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surprise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04" marR="27404" marT="27404" marB="27404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trust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04" marR="27404" marT="27404" marB="27404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04" marR="27404" marT="27404" marB="27404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negative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04" marR="27404" marT="27404" marB="27404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positive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04" marR="27404" marT="27404" marB="27404" anchor="b"/>
                </a:tc>
                <a:extLst>
                  <a:ext uri="{0D108BD9-81ED-4DB2-BD59-A6C34878D82A}">
                    <a16:rowId xmlns:a16="http://schemas.microsoft.com/office/drawing/2014/main" val="2775301185"/>
                  </a:ext>
                </a:extLst>
              </a:tr>
              <a:tr h="694241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RT mb141bar: Dear Lord, protect, guide, bless our President </a:t>
                      </a:r>
                      <a:r>
                        <a:rPr lang="en-US" sz="1200" u="none" strike="noStrike" dirty="0" err="1">
                          <a:effectLst/>
                        </a:rPr>
                        <a:t>Trump.Please</a:t>
                      </a:r>
                      <a:r>
                        <a:rPr lang="en-US" sz="1200" u="none" strike="noStrike" dirty="0">
                          <a:effectLst/>
                        </a:rPr>
                        <a:t> save us from those attempting to harm him </a:t>
                      </a:r>
                      <a:r>
                        <a:rPr lang="en-US" sz="1200" u="none" strike="noStrike" dirty="0">
                          <a:effectLst/>
                          <a:hlinkClick r:id="rId2"/>
                        </a:rPr>
                        <a:t>https://t.co/mu8fHj1V50</a:t>
                      </a:r>
                      <a:endParaRPr lang="en-US" sz="1200" u="none" strike="noStrike" dirty="0">
                        <a:effectLst/>
                      </a:endParaRPr>
                    </a:p>
                  </a:txBody>
                  <a:tcPr marL="27404" marR="27404" marT="27404" marB="27404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04" marR="27404" marT="27404" marB="27404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04" marR="27404" marT="27404" marB="27404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04" marR="27404" marT="27404" marB="27404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04" marR="27404" marT="27404" marB="27404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04" marR="27404" marT="27404" marB="27404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04" marR="27404" marT="27404" marB="27404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04" marR="27404" marT="27404" marB="27404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04" marR="27404" marT="27404" marB="27404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04" marR="27404" marT="27404" marB="27404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04" marR="27404" marT="27404" marB="27404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  <a:highlight>
                            <a:srgbClr val="FFFF00"/>
                          </a:highlight>
                        </a:rPr>
                        <a:t>7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27404" marR="27404" marT="27404" marB="27404" anchor="b"/>
                </a:tc>
                <a:extLst>
                  <a:ext uri="{0D108BD9-81ED-4DB2-BD59-A6C34878D82A}">
                    <a16:rowId xmlns:a16="http://schemas.microsoft.com/office/drawing/2014/main" val="3753595841"/>
                  </a:ext>
                </a:extLst>
              </a:tr>
              <a:tr h="694241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Another example of how all liberals are hateful, corrupt, lying, evil, deceitful, hypocritical, despicable pieces of s*** like @</a:t>
                      </a:r>
                      <a:r>
                        <a:rPr lang="en-US" sz="1200" u="none" strike="noStrike" dirty="0" err="1">
                          <a:effectLst/>
                        </a:rPr>
                        <a:t>HussamA</a:t>
                      </a:r>
                      <a:r>
                        <a:rPr lang="en-US" sz="1200" u="none" strike="noStrike" dirty="0">
                          <a:effectLst/>
                        </a:rPr>
                        <a:t> </a:t>
                      </a:r>
                      <a:r>
                        <a:rPr lang="en-US" sz="1200" u="none" strike="noStrike" dirty="0">
                          <a:effectLst/>
                          <a:hlinkClick r:id="rId3"/>
                        </a:rPr>
                        <a:t>https://t.co/6E0oT6pDPp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04" marR="27404" marT="27404" marB="27404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04" marR="27404" marT="27404" marB="27404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04" marR="27404" marT="27404" marB="27404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04" marR="27404" marT="27404" marB="27404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04" marR="27404" marT="27404" marB="27404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04" marR="27404" marT="27404" marB="27404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04" marR="27404" marT="27404" marB="27404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04" marR="27404" marT="27404" marB="27404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04" marR="27404" marT="27404" marB="27404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04" marR="27404" marT="27404" marB="27404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  <a:highlight>
                            <a:srgbClr val="FFFF00"/>
                          </a:highlight>
                        </a:rPr>
                        <a:t>8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27404" marR="27404" marT="27404" marB="27404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04" marR="27404" marT="27404" marB="27404" anchor="b"/>
                </a:tc>
                <a:extLst>
                  <a:ext uri="{0D108BD9-81ED-4DB2-BD59-A6C34878D82A}">
                    <a16:rowId xmlns:a16="http://schemas.microsoft.com/office/drawing/2014/main" val="3693751923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id="{44654113-1A18-4B1F-86DE-FCD6C90E1922}"/>
              </a:ext>
            </a:extLst>
          </p:cNvPr>
          <p:cNvSpPr/>
          <p:nvPr/>
        </p:nvSpPr>
        <p:spPr>
          <a:xfrm>
            <a:off x="2234430" y="1183522"/>
            <a:ext cx="7162233" cy="27482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Emotion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304F82D-8C8F-418C-911F-FC10BDCF2AAE}"/>
              </a:ext>
            </a:extLst>
          </p:cNvPr>
          <p:cNvSpPr/>
          <p:nvPr/>
        </p:nvSpPr>
        <p:spPr>
          <a:xfrm>
            <a:off x="10005173" y="1193651"/>
            <a:ext cx="1310440" cy="26469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Sentiment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9DE9A3D-1AB0-4370-89F0-B9C6BA23F17A}"/>
              </a:ext>
            </a:extLst>
          </p:cNvPr>
          <p:cNvSpPr/>
          <p:nvPr/>
        </p:nvSpPr>
        <p:spPr>
          <a:xfrm>
            <a:off x="1888749" y="1538477"/>
            <a:ext cx="288964" cy="198648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/>
              <a:t>Right Troll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C3D0106-3A20-4D77-8BC3-3E37139064A1}"/>
              </a:ext>
            </a:extLst>
          </p:cNvPr>
          <p:cNvSpPr/>
          <p:nvPr/>
        </p:nvSpPr>
        <p:spPr>
          <a:xfrm>
            <a:off x="3467652" y="147516"/>
            <a:ext cx="381867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Bahnschrift SemiCondensed" panose="020B0502040204020203" pitchFamily="34" charset="0"/>
              </a:rPr>
              <a:t>Techniques Used</a:t>
            </a:r>
            <a:endParaRPr lang="en-US" sz="4400" dirty="0">
              <a:solidFill>
                <a:schemeClr val="tx1">
                  <a:lumMod val="75000"/>
                  <a:lumOff val="25000"/>
                </a:schemeClr>
              </a:solidFill>
              <a:latin typeface="Bahnschrift SemiCondensed" panose="020B0502040204020203" pitchFamily="34" charset="0"/>
            </a:endParaRPr>
          </a:p>
        </p:txBody>
      </p:sp>
      <p:pic>
        <p:nvPicPr>
          <p:cNvPr id="15" name="Picture 10" descr="Image result for twitter logo">
            <a:extLst>
              <a:ext uri="{FF2B5EF4-FFF2-40B4-BE49-F238E27FC236}">
                <a16:creationId xmlns:a16="http://schemas.microsoft.com/office/drawing/2014/main" id="{D360FBE9-78B7-47C7-8181-66D83C5397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5822" y="4154919"/>
            <a:ext cx="728157" cy="728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8267CDC-2DF9-428B-8B7A-4C1B3A3D15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08019" y="3787924"/>
            <a:ext cx="2532761" cy="163363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4F4F749-3403-4860-8B2E-EAE53B4A42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08988" y="3832678"/>
            <a:ext cx="1336003" cy="1454430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3F4BD67-369B-48BA-A4BC-823776EEDA36}"/>
              </a:ext>
            </a:extLst>
          </p:cNvPr>
          <p:cNvCxnSpPr>
            <a:cxnSpLocks/>
          </p:cNvCxnSpPr>
          <p:nvPr/>
        </p:nvCxnSpPr>
        <p:spPr>
          <a:xfrm>
            <a:off x="3778672" y="4500571"/>
            <a:ext cx="726581" cy="0"/>
          </a:xfrm>
          <a:prstGeom prst="straightConnector1">
            <a:avLst/>
          </a:prstGeom>
          <a:ln w="1270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9598B11-754C-4843-AE10-449302167E2F}"/>
              </a:ext>
            </a:extLst>
          </p:cNvPr>
          <p:cNvCxnSpPr>
            <a:cxnSpLocks/>
          </p:cNvCxnSpPr>
          <p:nvPr/>
        </p:nvCxnSpPr>
        <p:spPr>
          <a:xfrm>
            <a:off x="6281280" y="4500571"/>
            <a:ext cx="620019" cy="0"/>
          </a:xfrm>
          <a:prstGeom prst="straightConnector1">
            <a:avLst/>
          </a:prstGeom>
          <a:ln w="1270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59635ED5-5FF7-45F6-8BD8-263FE99CC448}"/>
              </a:ext>
            </a:extLst>
          </p:cNvPr>
          <p:cNvSpPr txBox="1"/>
          <p:nvPr/>
        </p:nvSpPr>
        <p:spPr>
          <a:xfrm>
            <a:off x="7147882" y="4307355"/>
            <a:ext cx="7660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" panose="020B0502040204020203" pitchFamily="34" charset="0"/>
              </a:rPr>
              <a:t>Topic 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881469A-CF1D-4392-84EF-DD6DCCADA558}"/>
              </a:ext>
            </a:extLst>
          </p:cNvPr>
          <p:cNvSpPr txBox="1"/>
          <p:nvPr/>
        </p:nvSpPr>
        <p:spPr>
          <a:xfrm>
            <a:off x="10306195" y="4285623"/>
            <a:ext cx="10094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" panose="020B0502040204020203" pitchFamily="34" charset="0"/>
              </a:rPr>
              <a:t>Topic 2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B6535AF-C7DB-4CE8-B1F0-D1A471E8A9CA}"/>
              </a:ext>
            </a:extLst>
          </p:cNvPr>
          <p:cNvCxnSpPr>
            <a:cxnSpLocks/>
          </p:cNvCxnSpPr>
          <p:nvPr/>
        </p:nvCxnSpPr>
        <p:spPr>
          <a:xfrm>
            <a:off x="363346" y="3664889"/>
            <a:ext cx="11363290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BA5A10A9-F49B-4FE8-9F02-DE30F312285A}"/>
              </a:ext>
            </a:extLst>
          </p:cNvPr>
          <p:cNvSpPr txBox="1"/>
          <p:nvPr/>
        </p:nvSpPr>
        <p:spPr>
          <a:xfrm>
            <a:off x="275571" y="4282137"/>
            <a:ext cx="18501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" panose="020B0502040204020203" pitchFamily="34" charset="0"/>
              </a:rPr>
              <a:t>Latent Dirichlet </a:t>
            </a:r>
          </a:p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" panose="020B0502040204020203" pitchFamily="34" charset="0"/>
              </a:rPr>
              <a:t>Allocation (LDA)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55B1CD6-784D-496A-AB04-1304E96ADAA6}"/>
              </a:ext>
            </a:extLst>
          </p:cNvPr>
          <p:cNvCxnSpPr>
            <a:cxnSpLocks/>
          </p:cNvCxnSpPr>
          <p:nvPr/>
        </p:nvCxnSpPr>
        <p:spPr>
          <a:xfrm>
            <a:off x="363346" y="5536816"/>
            <a:ext cx="11363290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35">
            <a:extLst>
              <a:ext uri="{FF2B5EF4-FFF2-40B4-BE49-F238E27FC236}">
                <a16:creationId xmlns:a16="http://schemas.microsoft.com/office/drawing/2014/main" id="{B64C3D5A-6D72-46CD-AC3D-716B33DEC9A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39107" y="5669085"/>
            <a:ext cx="1469881" cy="1017860"/>
          </a:xfrm>
          <a:prstGeom prst="rect">
            <a:avLst/>
          </a:prstGeom>
        </p:spPr>
      </p:pic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AB3F6BDC-4204-472E-A835-AF2C09CE216A}"/>
              </a:ext>
            </a:extLst>
          </p:cNvPr>
          <p:cNvCxnSpPr>
            <a:cxnSpLocks/>
          </p:cNvCxnSpPr>
          <p:nvPr/>
        </p:nvCxnSpPr>
        <p:spPr>
          <a:xfrm>
            <a:off x="363346" y="1005648"/>
            <a:ext cx="11227591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57E55488-68EA-485A-85C5-165EA75E7E38}"/>
              </a:ext>
            </a:extLst>
          </p:cNvPr>
          <p:cNvSpPr txBox="1"/>
          <p:nvPr/>
        </p:nvSpPr>
        <p:spPr>
          <a:xfrm>
            <a:off x="5929864" y="5756182"/>
            <a:ext cx="1412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" panose="020B0502040204020203" pitchFamily="34" charset="0"/>
              </a:rPr>
              <a:t>Radar Chart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C32A0C7-F017-43AC-A136-BA5461FB33C7}"/>
              </a:ext>
            </a:extLst>
          </p:cNvPr>
          <p:cNvSpPr txBox="1"/>
          <p:nvPr/>
        </p:nvSpPr>
        <p:spPr>
          <a:xfrm>
            <a:off x="6039668" y="6073644"/>
            <a:ext cx="11721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SemiCondensed" panose="020B0502040204020203" pitchFamily="34" charset="0"/>
              </a:rPr>
              <a:t>(R </a:t>
            </a:r>
            <a:r>
              <a:rPr 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ahnschrift SemiCondensed" panose="020B0502040204020203" pitchFamily="34" charset="0"/>
              </a:rPr>
              <a:t>radarchart</a:t>
            </a: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SemiCondensed" panose="020B0502040204020203" pitchFamily="34" charset="0"/>
              </a:rPr>
              <a:t>)</a:t>
            </a:r>
            <a:endParaRPr lang="en-US" sz="1400" dirty="0">
              <a:solidFill>
                <a:schemeClr val="tx1">
                  <a:lumMod val="85000"/>
                  <a:lumOff val="15000"/>
                </a:schemeClr>
              </a:solidFill>
              <a:latin typeface="Bahnschrift" panose="020B0502040204020203" pitchFamily="34" charset="0"/>
            </a:endParaRPr>
          </a:p>
        </p:txBody>
      </p:sp>
      <p:pic>
        <p:nvPicPr>
          <p:cNvPr id="28" name="Picture 27" descr="A picture containing text&#10;&#10;Description generated with high confidence">
            <a:extLst>
              <a:ext uri="{FF2B5EF4-FFF2-40B4-BE49-F238E27FC236}">
                <a16:creationId xmlns:a16="http://schemas.microsoft.com/office/drawing/2014/main" id="{42BC36E8-644E-4023-B3A5-2A908A087B3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3992" y="5553371"/>
            <a:ext cx="2054233" cy="1220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1796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sky&#10;&#10;Description generated with very high confidence">
            <a:extLst>
              <a:ext uri="{FF2B5EF4-FFF2-40B4-BE49-F238E27FC236}">
                <a16:creationId xmlns:a16="http://schemas.microsoft.com/office/drawing/2014/main" id="{3C593A10-CD23-45C9-9A45-7D91A54EB4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826" y="1007704"/>
            <a:ext cx="11009373" cy="552497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2A536DB-E30D-4894-8550-D8ADE17C926D}"/>
              </a:ext>
            </a:extLst>
          </p:cNvPr>
          <p:cNvSpPr/>
          <p:nvPr/>
        </p:nvSpPr>
        <p:spPr>
          <a:xfrm>
            <a:off x="1559086" y="238263"/>
            <a:ext cx="797045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IRA Troll Tweets Dec 2014 – Dec 2018</a:t>
            </a:r>
          </a:p>
        </p:txBody>
      </p:sp>
      <p:sp>
        <p:nvSpPr>
          <p:cNvPr id="7" name="Callout: Line 6">
            <a:extLst>
              <a:ext uri="{FF2B5EF4-FFF2-40B4-BE49-F238E27FC236}">
                <a16:creationId xmlns:a16="http://schemas.microsoft.com/office/drawing/2014/main" id="{72382BD5-F533-414E-8245-6B4CB8A71472}"/>
              </a:ext>
            </a:extLst>
          </p:cNvPr>
          <p:cNvSpPr/>
          <p:nvPr/>
        </p:nvSpPr>
        <p:spPr>
          <a:xfrm>
            <a:off x="1517663" y="2340429"/>
            <a:ext cx="914400" cy="446314"/>
          </a:xfrm>
          <a:prstGeom prst="borderCallout1">
            <a:avLst>
              <a:gd name="adj1" fmla="val 93311"/>
              <a:gd name="adj2" fmla="val 100238"/>
              <a:gd name="adj3" fmla="val 233052"/>
              <a:gd name="adj4" fmla="val 152143"/>
            </a:avLst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Bahnschrift SemiCondensed" panose="020B0502040204020203" pitchFamily="34" charset="0"/>
              </a:rPr>
              <a:t>July 20-24, 2015</a:t>
            </a:r>
          </a:p>
        </p:txBody>
      </p:sp>
      <p:sp>
        <p:nvSpPr>
          <p:cNvPr id="8" name="Callout: Line 7">
            <a:extLst>
              <a:ext uri="{FF2B5EF4-FFF2-40B4-BE49-F238E27FC236}">
                <a16:creationId xmlns:a16="http://schemas.microsoft.com/office/drawing/2014/main" id="{1DAC9D15-ABDF-4938-A985-1C164184AC39}"/>
              </a:ext>
            </a:extLst>
          </p:cNvPr>
          <p:cNvSpPr/>
          <p:nvPr/>
        </p:nvSpPr>
        <p:spPr>
          <a:xfrm>
            <a:off x="3490154" y="3059340"/>
            <a:ext cx="914400" cy="446314"/>
          </a:xfrm>
          <a:prstGeom prst="borderCallout1">
            <a:avLst>
              <a:gd name="adj1" fmla="val 93311"/>
              <a:gd name="adj2" fmla="val 100238"/>
              <a:gd name="adj3" fmla="val 254515"/>
              <a:gd name="adj4" fmla="val 138809"/>
            </a:avLst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Bahnschrift SemiCondensed" panose="020B0502040204020203" pitchFamily="34" charset="0"/>
              </a:rPr>
              <a:t>Mar 21-23, 2016</a:t>
            </a:r>
          </a:p>
        </p:txBody>
      </p:sp>
      <p:sp>
        <p:nvSpPr>
          <p:cNvPr id="9" name="Callout: Line 8">
            <a:extLst>
              <a:ext uri="{FF2B5EF4-FFF2-40B4-BE49-F238E27FC236}">
                <a16:creationId xmlns:a16="http://schemas.microsoft.com/office/drawing/2014/main" id="{DCD0828A-59C3-4E0C-8CAB-CBA735F5E00E}"/>
              </a:ext>
            </a:extLst>
          </p:cNvPr>
          <p:cNvSpPr/>
          <p:nvPr/>
        </p:nvSpPr>
        <p:spPr>
          <a:xfrm>
            <a:off x="4718063" y="2475412"/>
            <a:ext cx="914400" cy="446314"/>
          </a:xfrm>
          <a:prstGeom prst="borderCallout1">
            <a:avLst>
              <a:gd name="adj1" fmla="val 93311"/>
              <a:gd name="adj2" fmla="val 100238"/>
              <a:gd name="adj3" fmla="val 236954"/>
              <a:gd name="adj4" fmla="val 156905"/>
            </a:avLst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Bahnschrift SemiCondensed" panose="020B0502040204020203" pitchFamily="34" charset="0"/>
              </a:rPr>
              <a:t>Sep 11-30, 2016</a:t>
            </a:r>
          </a:p>
        </p:txBody>
      </p:sp>
      <p:sp>
        <p:nvSpPr>
          <p:cNvPr id="10" name="Callout: Line 9">
            <a:extLst>
              <a:ext uri="{FF2B5EF4-FFF2-40B4-BE49-F238E27FC236}">
                <a16:creationId xmlns:a16="http://schemas.microsoft.com/office/drawing/2014/main" id="{4B2D0962-487B-411B-9298-C34E7138FC27}"/>
              </a:ext>
            </a:extLst>
          </p:cNvPr>
          <p:cNvSpPr/>
          <p:nvPr/>
        </p:nvSpPr>
        <p:spPr>
          <a:xfrm>
            <a:off x="5087112" y="1271279"/>
            <a:ext cx="914400" cy="446314"/>
          </a:xfrm>
          <a:prstGeom prst="borderCallout1">
            <a:avLst>
              <a:gd name="adj1" fmla="val 26969"/>
              <a:gd name="adj2" fmla="val 99286"/>
              <a:gd name="adj3" fmla="val 59393"/>
              <a:gd name="adj4" fmla="val 127381"/>
            </a:avLst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Bahnschrift SemiCondensed" panose="020B0502040204020203" pitchFamily="34" charset="0"/>
              </a:rPr>
              <a:t>Oct 5-8, 2016</a:t>
            </a:r>
          </a:p>
        </p:txBody>
      </p:sp>
      <p:sp>
        <p:nvSpPr>
          <p:cNvPr id="11" name="Callout: Line 10">
            <a:extLst>
              <a:ext uri="{FF2B5EF4-FFF2-40B4-BE49-F238E27FC236}">
                <a16:creationId xmlns:a16="http://schemas.microsoft.com/office/drawing/2014/main" id="{391459BA-312C-4224-9B8D-0D5F2085FC51}"/>
              </a:ext>
            </a:extLst>
          </p:cNvPr>
          <p:cNvSpPr/>
          <p:nvPr/>
        </p:nvSpPr>
        <p:spPr>
          <a:xfrm>
            <a:off x="7348052" y="1271279"/>
            <a:ext cx="1073136" cy="446314"/>
          </a:xfrm>
          <a:prstGeom prst="borderCallout1">
            <a:avLst>
              <a:gd name="adj1" fmla="val 23067"/>
              <a:gd name="adj2" fmla="val 99879"/>
              <a:gd name="adj3" fmla="val -3047"/>
              <a:gd name="adj4" fmla="val 121641"/>
            </a:avLst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Bahnschrift SemiCondensed" panose="020B0502040204020203" pitchFamily="34" charset="0"/>
              </a:rPr>
              <a:t>Jul 28 – Aug 26, 2017</a:t>
            </a:r>
          </a:p>
        </p:txBody>
      </p:sp>
    </p:spTree>
    <p:extLst>
      <p:ext uri="{BB962C8B-B14F-4D97-AF65-F5344CB8AC3E}">
        <p14:creationId xmlns:p14="http://schemas.microsoft.com/office/powerpoint/2010/main" val="33224392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6B5AF3FB-C510-418A-B70E-7A23B606AE59}"/>
              </a:ext>
            </a:extLst>
          </p:cNvPr>
          <p:cNvSpPr/>
          <p:nvPr/>
        </p:nvSpPr>
        <p:spPr>
          <a:xfrm>
            <a:off x="634760" y="1278240"/>
            <a:ext cx="1615604" cy="513358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0E6B10-33AD-4158-BBBA-CFC4FFFC31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1388" y="1278243"/>
            <a:ext cx="8824871" cy="552513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8DCAED1-EE65-4842-B0C1-74C7C5B5EF9D}"/>
              </a:ext>
            </a:extLst>
          </p:cNvPr>
          <p:cNvSpPr/>
          <p:nvPr/>
        </p:nvSpPr>
        <p:spPr>
          <a:xfrm>
            <a:off x="885043" y="209700"/>
            <a:ext cx="979627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Bahnschrift SemiCondensed" panose="020B0502040204020203" pitchFamily="34" charset="0"/>
              </a:rPr>
              <a:t>Emotion Analysis During Peak Tweet Periods</a:t>
            </a:r>
            <a:endParaRPr lang="en-US" sz="4400" dirty="0">
              <a:solidFill>
                <a:schemeClr val="tx1">
                  <a:lumMod val="75000"/>
                  <a:lumOff val="25000"/>
                </a:schemeClr>
              </a:solidFill>
              <a:latin typeface="Bahnschrift SemiCondensed" panose="020B0502040204020203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9B6AE29-F48D-4475-8E8A-B7D0A196C6DF}"/>
              </a:ext>
            </a:extLst>
          </p:cNvPr>
          <p:cNvSpPr/>
          <p:nvPr/>
        </p:nvSpPr>
        <p:spPr>
          <a:xfrm>
            <a:off x="2823401" y="990191"/>
            <a:ext cx="112883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dirty="0">
                <a:latin typeface="Bahnschrift SemiCondensed" panose="020B0502040204020203" pitchFamily="34" charset="0"/>
              </a:rPr>
              <a:t>July 20-24, 2015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9A80C8B-4877-4E83-BD0F-EA4C5E5EF173}"/>
              </a:ext>
            </a:extLst>
          </p:cNvPr>
          <p:cNvSpPr/>
          <p:nvPr/>
        </p:nvSpPr>
        <p:spPr>
          <a:xfrm>
            <a:off x="4312305" y="990803"/>
            <a:ext cx="107593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Bahnschrift SemiCondensed" panose="020B0502040204020203" pitchFamily="34" charset="0"/>
              </a:rPr>
              <a:t>Mar 21-23, 2016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5042AC4-3E7B-42FD-AA5F-F2C65909597B}"/>
              </a:ext>
            </a:extLst>
          </p:cNvPr>
          <p:cNvSpPr/>
          <p:nvPr/>
        </p:nvSpPr>
        <p:spPr>
          <a:xfrm>
            <a:off x="6702300" y="974609"/>
            <a:ext cx="93326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Bahnschrift SemiCondensed" panose="020B0502040204020203" pitchFamily="34" charset="0"/>
              </a:rPr>
              <a:t>Oct 5-8, 2016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4EF2B47-8B8B-4EA2-B1A9-F090A35AB6B9}"/>
              </a:ext>
            </a:extLst>
          </p:cNvPr>
          <p:cNvSpPr/>
          <p:nvPr/>
        </p:nvSpPr>
        <p:spPr>
          <a:xfrm>
            <a:off x="5520928" y="979141"/>
            <a:ext cx="104868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dirty="0">
                <a:latin typeface="Bahnschrift SemiCondensed" panose="020B0502040204020203" pitchFamily="34" charset="0"/>
              </a:rPr>
              <a:t>Sep 11-30, 2016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C8EEBB4-A24F-4CB2-AF8F-72EC2E254675}"/>
              </a:ext>
            </a:extLst>
          </p:cNvPr>
          <p:cNvSpPr/>
          <p:nvPr/>
        </p:nvSpPr>
        <p:spPr>
          <a:xfrm>
            <a:off x="8138306" y="974608"/>
            <a:ext cx="13628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Bahnschrift SemiCondensed" panose="020B0502040204020203" pitchFamily="34" charset="0"/>
              </a:rPr>
              <a:t>Jul 28 – Aug 26, 2017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11BFE2E-E146-4103-9516-A29259BDC4F6}"/>
              </a:ext>
            </a:extLst>
          </p:cNvPr>
          <p:cNvSpPr txBox="1"/>
          <p:nvPr/>
        </p:nvSpPr>
        <p:spPr>
          <a:xfrm>
            <a:off x="649708" y="1398317"/>
            <a:ext cx="13374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Bahnschrift SemiCondensed" panose="020B0502040204020203" pitchFamily="34" charset="0"/>
              </a:rPr>
              <a:t>Avg Anger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CFD20EE-F18A-41A4-81A7-6F54BA81CF9D}"/>
              </a:ext>
            </a:extLst>
          </p:cNvPr>
          <p:cNvSpPr txBox="1"/>
          <p:nvPr/>
        </p:nvSpPr>
        <p:spPr>
          <a:xfrm>
            <a:off x="634760" y="2032348"/>
            <a:ext cx="17166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Bahnschrift SemiCondensed" panose="020B0502040204020203" pitchFamily="34" charset="0"/>
              </a:rPr>
              <a:t>Avg Anticipation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6B9622D-7122-48DD-B4FC-4675A5BA7C2B}"/>
              </a:ext>
            </a:extLst>
          </p:cNvPr>
          <p:cNvSpPr txBox="1"/>
          <p:nvPr/>
        </p:nvSpPr>
        <p:spPr>
          <a:xfrm>
            <a:off x="634760" y="2700779"/>
            <a:ext cx="17166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Bahnschrift SemiCondensed" panose="020B0502040204020203" pitchFamily="34" charset="0"/>
              </a:rPr>
              <a:t>Avg Disgust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8287993-87A0-447E-9928-841FAB9191CB}"/>
              </a:ext>
            </a:extLst>
          </p:cNvPr>
          <p:cNvSpPr txBox="1"/>
          <p:nvPr/>
        </p:nvSpPr>
        <p:spPr>
          <a:xfrm>
            <a:off x="634760" y="3304050"/>
            <a:ext cx="17166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Bahnschrift SemiCondensed" panose="020B0502040204020203" pitchFamily="34" charset="0"/>
              </a:rPr>
              <a:t>Avg Fear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E1A1D2F-77C3-4FEB-9B4D-661F33177290}"/>
              </a:ext>
            </a:extLst>
          </p:cNvPr>
          <p:cNvSpPr txBox="1"/>
          <p:nvPr/>
        </p:nvSpPr>
        <p:spPr>
          <a:xfrm>
            <a:off x="634760" y="3954466"/>
            <a:ext cx="17166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Bahnschrift SemiCondensed" panose="020B0502040204020203" pitchFamily="34" charset="0"/>
              </a:rPr>
              <a:t>Avg Joy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CC8D3C5-6372-4C05-AFD8-78F03E96F5FE}"/>
              </a:ext>
            </a:extLst>
          </p:cNvPr>
          <p:cNvSpPr txBox="1"/>
          <p:nvPr/>
        </p:nvSpPr>
        <p:spPr>
          <a:xfrm>
            <a:off x="634760" y="4575335"/>
            <a:ext cx="17166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Bahnschrift SemiCondensed" panose="020B0502040204020203" pitchFamily="34" charset="0"/>
              </a:rPr>
              <a:t>Avg Sadness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77E28A4-FF75-4141-99E7-B6C055580EB7}"/>
              </a:ext>
            </a:extLst>
          </p:cNvPr>
          <p:cNvSpPr txBox="1"/>
          <p:nvPr/>
        </p:nvSpPr>
        <p:spPr>
          <a:xfrm>
            <a:off x="634760" y="5178606"/>
            <a:ext cx="17166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Bahnschrift SemiCondensed" panose="020B0502040204020203" pitchFamily="34" charset="0"/>
              </a:rPr>
              <a:t>Avg Surprise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1B36F20-D8AE-4EB4-9906-DF91BC5C2365}"/>
              </a:ext>
            </a:extLst>
          </p:cNvPr>
          <p:cNvSpPr txBox="1"/>
          <p:nvPr/>
        </p:nvSpPr>
        <p:spPr>
          <a:xfrm>
            <a:off x="634760" y="5843824"/>
            <a:ext cx="17166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Bahnschrift SemiCondensed" panose="020B0502040204020203" pitchFamily="34" charset="0"/>
              </a:rPr>
              <a:t>Avg Trust</a:t>
            </a:r>
          </a:p>
        </p:txBody>
      </p:sp>
    </p:spTree>
    <p:extLst>
      <p:ext uri="{BB962C8B-B14F-4D97-AF65-F5344CB8AC3E}">
        <p14:creationId xmlns:p14="http://schemas.microsoft.com/office/powerpoint/2010/main" val="20676828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8DCAED1-EE65-4842-B0C1-74C7C5B5EF9D}"/>
              </a:ext>
            </a:extLst>
          </p:cNvPr>
          <p:cNvSpPr/>
          <p:nvPr/>
        </p:nvSpPr>
        <p:spPr>
          <a:xfrm>
            <a:off x="380741" y="212043"/>
            <a:ext cx="1025793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Sentiment</a:t>
            </a:r>
            <a:r>
              <a:rPr lang="en-US" sz="4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Bahnschrift SemiCondensed" panose="020B0502040204020203" pitchFamily="34" charset="0"/>
              </a:rPr>
              <a:t> Analysis During Peak Tweet Periods</a:t>
            </a:r>
            <a:endParaRPr lang="en-US" sz="4400" dirty="0">
              <a:solidFill>
                <a:schemeClr val="tx1">
                  <a:lumMod val="75000"/>
                  <a:lumOff val="25000"/>
                </a:schemeClr>
              </a:solidFill>
              <a:latin typeface="Bahnschrift SemiCondensed" panose="020B0502040204020203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9B6AE29-F48D-4475-8E8A-B7D0A196C6DF}"/>
              </a:ext>
            </a:extLst>
          </p:cNvPr>
          <p:cNvSpPr/>
          <p:nvPr/>
        </p:nvSpPr>
        <p:spPr>
          <a:xfrm>
            <a:off x="2734252" y="1001241"/>
            <a:ext cx="112883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dirty="0">
                <a:latin typeface="Bahnschrift SemiCondensed" panose="020B0502040204020203" pitchFamily="34" charset="0"/>
              </a:rPr>
              <a:t>July 20-24, 2015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9A80C8B-4877-4E83-BD0F-EA4C5E5EF173}"/>
              </a:ext>
            </a:extLst>
          </p:cNvPr>
          <p:cNvSpPr/>
          <p:nvPr/>
        </p:nvSpPr>
        <p:spPr>
          <a:xfrm>
            <a:off x="4112837" y="1001240"/>
            <a:ext cx="107593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Bahnschrift SemiCondensed" panose="020B0502040204020203" pitchFamily="34" charset="0"/>
              </a:rPr>
              <a:t>Mar 21-23, 2016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5042AC4-3E7B-42FD-AA5F-F2C65909597B}"/>
              </a:ext>
            </a:extLst>
          </p:cNvPr>
          <p:cNvSpPr/>
          <p:nvPr/>
        </p:nvSpPr>
        <p:spPr>
          <a:xfrm>
            <a:off x="6494203" y="1001240"/>
            <a:ext cx="93326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Bahnschrift SemiCondensed" panose="020B0502040204020203" pitchFamily="34" charset="0"/>
              </a:rPr>
              <a:t>Oct 5-8, 2016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4EF2B47-8B8B-4EA2-B1A9-F090A35AB6B9}"/>
              </a:ext>
            </a:extLst>
          </p:cNvPr>
          <p:cNvSpPr/>
          <p:nvPr/>
        </p:nvSpPr>
        <p:spPr>
          <a:xfrm>
            <a:off x="5391692" y="1001240"/>
            <a:ext cx="104868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dirty="0">
                <a:latin typeface="Bahnschrift SemiCondensed" panose="020B0502040204020203" pitchFamily="34" charset="0"/>
              </a:rPr>
              <a:t>Sep 11-30, 2016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C8EEBB4-A24F-4CB2-AF8F-72EC2E254675}"/>
              </a:ext>
            </a:extLst>
          </p:cNvPr>
          <p:cNvSpPr/>
          <p:nvPr/>
        </p:nvSpPr>
        <p:spPr>
          <a:xfrm>
            <a:off x="7850190" y="1001240"/>
            <a:ext cx="13628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Bahnschrift SemiCondensed" panose="020B0502040204020203" pitchFamily="34" charset="0"/>
              </a:rPr>
              <a:t>Jul 28 – Aug 26, 2017</a:t>
            </a:r>
          </a:p>
        </p:txBody>
      </p:sp>
      <p:pic>
        <p:nvPicPr>
          <p:cNvPr id="4" name="Picture 3" descr="A picture containing sky, indoor&#10;&#10;Description generated with very high confidence">
            <a:extLst>
              <a:ext uri="{FF2B5EF4-FFF2-40B4-BE49-F238E27FC236}">
                <a16:creationId xmlns:a16="http://schemas.microsoft.com/office/drawing/2014/main" id="{6A7B61F4-0B96-4666-9A29-C3095B543F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6533" y="1278241"/>
            <a:ext cx="10124128" cy="5231883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E7E6826-D304-4FC7-9A83-58C56BF79887}"/>
              </a:ext>
            </a:extLst>
          </p:cNvPr>
          <p:cNvSpPr/>
          <p:nvPr/>
        </p:nvSpPr>
        <p:spPr>
          <a:xfrm>
            <a:off x="550219" y="1278238"/>
            <a:ext cx="1295290" cy="4834225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3234E85-ECFD-426B-98B8-FDFA04F0EBF1}"/>
              </a:ext>
            </a:extLst>
          </p:cNvPr>
          <p:cNvSpPr txBox="1"/>
          <p:nvPr/>
        </p:nvSpPr>
        <p:spPr>
          <a:xfrm>
            <a:off x="571298" y="2003207"/>
            <a:ext cx="12531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Bahnschrift SemiCondensed" panose="020B0502040204020203" pitchFamily="34" charset="0"/>
              </a:rPr>
              <a:t>Avg Negative Sentiment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9E8ECF8-1345-4018-81B2-269F196D2B34}"/>
              </a:ext>
            </a:extLst>
          </p:cNvPr>
          <p:cNvSpPr txBox="1"/>
          <p:nvPr/>
        </p:nvSpPr>
        <p:spPr>
          <a:xfrm>
            <a:off x="550219" y="4379146"/>
            <a:ext cx="12952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Bahnschrift SemiCondensed" panose="020B0502040204020203" pitchFamily="34" charset="0"/>
              </a:rPr>
              <a:t>Avg Positive Sentiment</a:t>
            </a:r>
          </a:p>
        </p:txBody>
      </p:sp>
    </p:spTree>
    <p:extLst>
      <p:ext uri="{BB962C8B-B14F-4D97-AF65-F5344CB8AC3E}">
        <p14:creationId xmlns:p14="http://schemas.microsoft.com/office/powerpoint/2010/main" val="35303317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4BCD03D-C74D-41E4-BF0E-462EAE0C82BC}"/>
              </a:ext>
            </a:extLst>
          </p:cNvPr>
          <p:cNvSpPr/>
          <p:nvPr/>
        </p:nvSpPr>
        <p:spPr>
          <a:xfrm>
            <a:off x="1518016" y="229287"/>
            <a:ext cx="699582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Emotion by Troll Type 2015-2017</a:t>
            </a:r>
          </a:p>
        </p:txBody>
      </p:sp>
      <p:pic>
        <p:nvPicPr>
          <p:cNvPr id="11" name="Picture 10" descr="A close up of a map&#10;&#10;Description generated with high confidence">
            <a:extLst>
              <a:ext uri="{FF2B5EF4-FFF2-40B4-BE49-F238E27FC236}">
                <a16:creationId xmlns:a16="http://schemas.microsoft.com/office/drawing/2014/main" id="{0855FE6A-23BC-4D48-B507-3FB558C998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759" y="1200428"/>
            <a:ext cx="9070339" cy="5428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203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sky&#10;&#10;Description generated with high confidence">
            <a:extLst>
              <a:ext uri="{FF2B5EF4-FFF2-40B4-BE49-F238E27FC236}">
                <a16:creationId xmlns:a16="http://schemas.microsoft.com/office/drawing/2014/main" id="{1A176FD7-06C6-432B-8220-64818B94CF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703" y="1182208"/>
            <a:ext cx="9680003" cy="500928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4BCD03D-C74D-41E4-BF0E-462EAE0C82BC}"/>
              </a:ext>
            </a:extLst>
          </p:cNvPr>
          <p:cNvSpPr/>
          <p:nvPr/>
        </p:nvSpPr>
        <p:spPr>
          <a:xfrm>
            <a:off x="1466114" y="281790"/>
            <a:ext cx="802335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SemiCondensed" panose="020B0502040204020203" pitchFamily="34" charset="0"/>
              </a:rPr>
              <a:t>Negative Sentiment Trend 2015-2017</a:t>
            </a:r>
          </a:p>
        </p:txBody>
      </p:sp>
    </p:spTree>
    <p:extLst>
      <p:ext uri="{BB962C8B-B14F-4D97-AF65-F5344CB8AC3E}">
        <p14:creationId xmlns:p14="http://schemas.microsoft.com/office/powerpoint/2010/main" val="37222802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6702</TotalTime>
  <Words>1355</Words>
  <Application>Microsoft Office PowerPoint</Application>
  <PresentationFormat>Widescreen</PresentationFormat>
  <Paragraphs>776</Paragraphs>
  <Slides>21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Arial</vt:lpstr>
      <vt:lpstr>Bahnschrift</vt:lpstr>
      <vt:lpstr>Bahnschrift SemiCondensed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Quinn McIntire</dc:creator>
  <cp:lastModifiedBy>Quinn McIntire</cp:lastModifiedBy>
  <cp:revision>79</cp:revision>
  <dcterms:created xsi:type="dcterms:W3CDTF">2018-09-07T12:52:15Z</dcterms:created>
  <dcterms:modified xsi:type="dcterms:W3CDTF">2018-09-20T15:36:37Z</dcterms:modified>
</cp:coreProperties>
</file>